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04_5EC51E8B.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8"/>
  </p:notesMasterIdLst>
  <p:sldIdLst>
    <p:sldId id="258" r:id="rId5"/>
    <p:sldId id="289" r:id="rId6"/>
    <p:sldId id="294" r:id="rId7"/>
    <p:sldId id="295" r:id="rId8"/>
    <p:sldId id="288" r:id="rId9"/>
    <p:sldId id="291" r:id="rId10"/>
    <p:sldId id="292" r:id="rId11"/>
    <p:sldId id="297" r:id="rId12"/>
    <p:sldId id="296" r:id="rId13"/>
    <p:sldId id="298" r:id="rId14"/>
    <p:sldId id="299" r:id="rId15"/>
    <p:sldId id="265" r:id="rId16"/>
    <p:sldId id="300" r:id="rId17"/>
    <p:sldId id="260" r:id="rId18"/>
    <p:sldId id="256" r:id="rId19"/>
    <p:sldId id="261" r:id="rId20"/>
    <p:sldId id="277" r:id="rId21"/>
    <p:sldId id="279" r:id="rId22"/>
    <p:sldId id="278" r:id="rId23"/>
    <p:sldId id="280" r:id="rId24"/>
    <p:sldId id="281" r:id="rId25"/>
    <p:sldId id="282" r:id="rId26"/>
    <p:sldId id="283" r:id="rId27"/>
    <p:sldId id="284" r:id="rId28"/>
    <p:sldId id="285" r:id="rId29"/>
    <p:sldId id="286" r:id="rId30"/>
    <p:sldId id="287" r:id="rId31"/>
    <p:sldId id="301" r:id="rId32"/>
    <p:sldId id="302" r:id="rId33"/>
    <p:sldId id="257" r:id="rId34"/>
    <p:sldId id="259" r:id="rId35"/>
    <p:sldId id="262" r:id="rId36"/>
    <p:sldId id="303" r:id="rId37"/>
    <p:sldId id="290" r:id="rId38"/>
    <p:sldId id="304" r:id="rId39"/>
    <p:sldId id="305" r:id="rId40"/>
    <p:sldId id="293" r:id="rId41"/>
    <p:sldId id="306" r:id="rId42"/>
    <p:sldId id="307" r:id="rId43"/>
    <p:sldId id="308" r:id="rId44"/>
    <p:sldId id="264" r:id="rId45"/>
    <p:sldId id="309" r:id="rId46"/>
    <p:sldId id="310" r:id="rId47"/>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A15ABF-83E2-9F6F-4524-86F092AE8790}" name="Finsterwald Monika" initials="FM" userId="S::monika.finsterwald@mail.fernfh.ac.at::e3871a35-15a7-4f30-9f99-60d1d54b476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2026"/>
    <a:srgbClr val="FF8788"/>
    <a:srgbClr val="EB4E59"/>
    <a:srgbClr val="4A65D9"/>
    <a:srgbClr val="4A65D8"/>
    <a:srgbClr val="FFFFFF"/>
    <a:srgbClr val="FFFBB5"/>
    <a:srgbClr val="FC9319"/>
    <a:srgbClr val="F36A7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11"/>
    <p:restoredTop sz="86421"/>
  </p:normalViewPr>
  <p:slideViewPr>
    <p:cSldViewPr snapToGrid="0">
      <p:cViewPr varScale="1">
        <p:scale>
          <a:sx n="71" d="100"/>
          <a:sy n="71" d="100"/>
        </p:scale>
        <p:origin x="1915" y="1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omments/modernComment_104_5EC51E8B.xml><?xml version="1.0" encoding="utf-8"?>
<p188:cmLst xmlns:a="http://schemas.openxmlformats.org/drawingml/2006/main" xmlns:r="http://schemas.openxmlformats.org/officeDocument/2006/relationships" xmlns:p188="http://schemas.microsoft.com/office/powerpoint/2018/8/main">
  <p188:cm id="{84CB769F-E563-4D05-B184-F5B9954590DB}" authorId="{3FA15ABF-83E2-9F6F-4524-86F092AE8790}" created="2022-06-15T12:27:23.832">
    <pc:sldMkLst xmlns:pc="http://schemas.microsoft.com/office/powerpoint/2013/main/command">
      <pc:docMk/>
      <pc:sldMk cId="1589976715" sldId="260"/>
    </pc:sldMkLst>
    <p188:txBody>
      <a:bodyPr/>
      <a:lstStyle/>
      <a:p>
        <a:r>
          <a:rPr lang="de-AT"/>
          <a:t>Falls es ein QR gibt - könnt ihr das bitte ergänzen..?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AE8FFC-3F9B-B040-9DFA-396A99EB9185}" type="datetimeFigureOut">
              <a:rPr lang="en-US" smtClean="0"/>
              <a:t>08-Jul-22</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A94B76-ABC8-A44E-B9C4-D3FB631CCE4A}" type="slidenum">
              <a:rPr lang="en-US" smtClean="0"/>
              <a:t>‹#›</a:t>
            </a:fld>
            <a:endParaRPr lang="en-US"/>
          </a:p>
        </p:txBody>
      </p:sp>
    </p:spTree>
    <p:extLst>
      <p:ext uri="{BB962C8B-B14F-4D97-AF65-F5344CB8AC3E}">
        <p14:creationId xmlns:p14="http://schemas.microsoft.com/office/powerpoint/2010/main" val="546061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000000"/>
                </a:solidFill>
                <a:effectLst/>
                <a:latin typeface="Times New Roman" panose="02020603050405020304" pitchFamily="18" charset="0"/>
                <a:ea typeface="Times New Roman" panose="02020603050405020304" pitchFamily="18" charset="0"/>
              </a:rPr>
              <a:t>“</a:t>
            </a:r>
            <a:r>
              <a:rPr lang="en-GB" sz="1200" i="1" dirty="0">
                <a:solidFill>
                  <a:srgbClr val="000000"/>
                </a:solidFill>
                <a:effectLst/>
                <a:latin typeface="Times New Roman" panose="02020603050405020304" pitchFamily="18" charset="0"/>
                <a:ea typeface="Times New Roman" panose="02020603050405020304" pitchFamily="18" charset="0"/>
              </a:rPr>
              <a:t>Open schooling refers to schools, in cooperation with other stakeholders, become agents of community well-being; families are encouraged to become real partners in school life and activities; professionals from enterprise, civil and wider society are actively involved in bringing real-life projects into the classroom</a:t>
            </a:r>
            <a:r>
              <a:rPr lang="en-GB" sz="1200" dirty="0">
                <a:solidFill>
                  <a:srgbClr val="000000"/>
                </a:solidFill>
                <a:effectLst/>
                <a:latin typeface="Times New Roman" panose="02020603050405020304" pitchFamily="18"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1</a:t>
            </a:fld>
            <a:endParaRPr lang="en-US"/>
          </a:p>
        </p:txBody>
      </p:sp>
    </p:spTree>
    <p:extLst>
      <p:ext uri="{BB962C8B-B14F-4D97-AF65-F5344CB8AC3E}">
        <p14:creationId xmlns:p14="http://schemas.microsoft.com/office/powerpoint/2010/main" val="2852979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12</a:t>
            </a:fld>
            <a:endParaRPr lang="en-US"/>
          </a:p>
        </p:txBody>
      </p:sp>
    </p:spTree>
    <p:extLst>
      <p:ext uri="{BB962C8B-B14F-4D97-AF65-F5344CB8AC3E}">
        <p14:creationId xmlns:p14="http://schemas.microsoft.com/office/powerpoint/2010/main" val="3274537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13</a:t>
            </a:fld>
            <a:endParaRPr lang="en-US"/>
          </a:p>
        </p:txBody>
      </p:sp>
    </p:spTree>
    <p:extLst>
      <p:ext uri="{BB962C8B-B14F-4D97-AF65-F5344CB8AC3E}">
        <p14:creationId xmlns:p14="http://schemas.microsoft.com/office/powerpoint/2010/main" val="381613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14</a:t>
            </a:fld>
            <a:endParaRPr lang="en-US"/>
          </a:p>
        </p:txBody>
      </p:sp>
    </p:spTree>
    <p:extLst>
      <p:ext uri="{BB962C8B-B14F-4D97-AF65-F5344CB8AC3E}">
        <p14:creationId xmlns:p14="http://schemas.microsoft.com/office/powerpoint/2010/main" val="4270206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15</a:t>
            </a:fld>
            <a:endParaRPr lang="en-US"/>
          </a:p>
        </p:txBody>
      </p:sp>
    </p:spTree>
    <p:extLst>
      <p:ext uri="{BB962C8B-B14F-4D97-AF65-F5344CB8AC3E}">
        <p14:creationId xmlns:p14="http://schemas.microsoft.com/office/powerpoint/2010/main" val="2277049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16</a:t>
            </a:fld>
            <a:endParaRPr lang="en-US"/>
          </a:p>
        </p:txBody>
      </p:sp>
    </p:spTree>
    <p:extLst>
      <p:ext uri="{BB962C8B-B14F-4D97-AF65-F5344CB8AC3E}">
        <p14:creationId xmlns:p14="http://schemas.microsoft.com/office/powerpoint/2010/main" val="959299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17</a:t>
            </a:fld>
            <a:endParaRPr lang="en-US"/>
          </a:p>
        </p:txBody>
      </p:sp>
    </p:spTree>
    <p:extLst>
      <p:ext uri="{BB962C8B-B14F-4D97-AF65-F5344CB8AC3E}">
        <p14:creationId xmlns:p14="http://schemas.microsoft.com/office/powerpoint/2010/main" val="418778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18</a:t>
            </a:fld>
            <a:endParaRPr lang="en-US"/>
          </a:p>
        </p:txBody>
      </p:sp>
    </p:spTree>
    <p:extLst>
      <p:ext uri="{BB962C8B-B14F-4D97-AF65-F5344CB8AC3E}">
        <p14:creationId xmlns:p14="http://schemas.microsoft.com/office/powerpoint/2010/main" val="3628449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19</a:t>
            </a:fld>
            <a:endParaRPr lang="en-US"/>
          </a:p>
        </p:txBody>
      </p:sp>
    </p:spTree>
    <p:extLst>
      <p:ext uri="{BB962C8B-B14F-4D97-AF65-F5344CB8AC3E}">
        <p14:creationId xmlns:p14="http://schemas.microsoft.com/office/powerpoint/2010/main" val="3126548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20</a:t>
            </a:fld>
            <a:endParaRPr lang="en-US"/>
          </a:p>
        </p:txBody>
      </p:sp>
    </p:spTree>
    <p:extLst>
      <p:ext uri="{BB962C8B-B14F-4D97-AF65-F5344CB8AC3E}">
        <p14:creationId xmlns:p14="http://schemas.microsoft.com/office/powerpoint/2010/main" val="3840303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21</a:t>
            </a:fld>
            <a:endParaRPr lang="en-US"/>
          </a:p>
        </p:txBody>
      </p:sp>
    </p:spTree>
    <p:extLst>
      <p:ext uri="{BB962C8B-B14F-4D97-AF65-F5344CB8AC3E}">
        <p14:creationId xmlns:p14="http://schemas.microsoft.com/office/powerpoint/2010/main" val="2852979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A94B76-ABC8-A44E-B9C4-D3FB631CCE4A}" type="slidenum">
              <a:rPr lang="en-US" smtClean="0"/>
              <a:t>2</a:t>
            </a:fld>
            <a:endParaRPr lang="en-US"/>
          </a:p>
        </p:txBody>
      </p:sp>
    </p:spTree>
    <p:extLst>
      <p:ext uri="{BB962C8B-B14F-4D97-AF65-F5344CB8AC3E}">
        <p14:creationId xmlns:p14="http://schemas.microsoft.com/office/powerpoint/2010/main" val="91915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22</a:t>
            </a:fld>
            <a:endParaRPr lang="en-US"/>
          </a:p>
        </p:txBody>
      </p:sp>
    </p:spTree>
    <p:extLst>
      <p:ext uri="{BB962C8B-B14F-4D97-AF65-F5344CB8AC3E}">
        <p14:creationId xmlns:p14="http://schemas.microsoft.com/office/powerpoint/2010/main" val="4270206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23</a:t>
            </a:fld>
            <a:endParaRPr lang="en-US"/>
          </a:p>
        </p:txBody>
      </p:sp>
    </p:spTree>
    <p:extLst>
      <p:ext uri="{BB962C8B-B14F-4D97-AF65-F5344CB8AC3E}">
        <p14:creationId xmlns:p14="http://schemas.microsoft.com/office/powerpoint/2010/main" val="2277049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24</a:t>
            </a:fld>
            <a:endParaRPr lang="en-US"/>
          </a:p>
        </p:txBody>
      </p:sp>
    </p:spTree>
    <p:extLst>
      <p:ext uri="{BB962C8B-B14F-4D97-AF65-F5344CB8AC3E}">
        <p14:creationId xmlns:p14="http://schemas.microsoft.com/office/powerpoint/2010/main" val="959299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25</a:t>
            </a:fld>
            <a:endParaRPr lang="en-US"/>
          </a:p>
        </p:txBody>
      </p:sp>
    </p:spTree>
    <p:extLst>
      <p:ext uri="{BB962C8B-B14F-4D97-AF65-F5344CB8AC3E}">
        <p14:creationId xmlns:p14="http://schemas.microsoft.com/office/powerpoint/2010/main" val="2852979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26</a:t>
            </a:fld>
            <a:endParaRPr lang="en-US"/>
          </a:p>
        </p:txBody>
      </p:sp>
    </p:spTree>
    <p:extLst>
      <p:ext uri="{BB962C8B-B14F-4D97-AF65-F5344CB8AC3E}">
        <p14:creationId xmlns:p14="http://schemas.microsoft.com/office/powerpoint/2010/main" val="4270206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27</a:t>
            </a:fld>
            <a:endParaRPr lang="en-US"/>
          </a:p>
        </p:txBody>
      </p:sp>
    </p:spTree>
    <p:extLst>
      <p:ext uri="{BB962C8B-B14F-4D97-AF65-F5344CB8AC3E}">
        <p14:creationId xmlns:p14="http://schemas.microsoft.com/office/powerpoint/2010/main" val="2277049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28</a:t>
            </a:fld>
            <a:endParaRPr lang="en-US"/>
          </a:p>
        </p:txBody>
      </p:sp>
    </p:spTree>
    <p:extLst>
      <p:ext uri="{BB962C8B-B14F-4D97-AF65-F5344CB8AC3E}">
        <p14:creationId xmlns:p14="http://schemas.microsoft.com/office/powerpoint/2010/main" val="959299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29</a:t>
            </a:fld>
            <a:endParaRPr lang="en-US"/>
          </a:p>
        </p:txBody>
      </p:sp>
    </p:spTree>
    <p:extLst>
      <p:ext uri="{BB962C8B-B14F-4D97-AF65-F5344CB8AC3E}">
        <p14:creationId xmlns:p14="http://schemas.microsoft.com/office/powerpoint/2010/main" val="28529795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30</a:t>
            </a:fld>
            <a:endParaRPr lang="en-US"/>
          </a:p>
        </p:txBody>
      </p:sp>
    </p:spTree>
    <p:extLst>
      <p:ext uri="{BB962C8B-B14F-4D97-AF65-F5344CB8AC3E}">
        <p14:creationId xmlns:p14="http://schemas.microsoft.com/office/powerpoint/2010/main" val="304470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31</a:t>
            </a:fld>
            <a:endParaRPr lang="en-US"/>
          </a:p>
        </p:txBody>
      </p:sp>
    </p:spTree>
    <p:extLst>
      <p:ext uri="{BB962C8B-B14F-4D97-AF65-F5344CB8AC3E}">
        <p14:creationId xmlns:p14="http://schemas.microsoft.com/office/powerpoint/2010/main" val="3161885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A94B76-ABC8-A44E-B9C4-D3FB631CCE4A}" type="slidenum">
              <a:rPr lang="en-US" smtClean="0"/>
              <a:t>3</a:t>
            </a:fld>
            <a:endParaRPr lang="en-US"/>
          </a:p>
        </p:txBody>
      </p:sp>
    </p:spTree>
    <p:extLst>
      <p:ext uri="{BB962C8B-B14F-4D97-AF65-F5344CB8AC3E}">
        <p14:creationId xmlns:p14="http://schemas.microsoft.com/office/powerpoint/2010/main" val="29086870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32</a:t>
            </a:fld>
            <a:endParaRPr lang="en-US"/>
          </a:p>
        </p:txBody>
      </p:sp>
    </p:spTree>
    <p:extLst>
      <p:ext uri="{BB962C8B-B14F-4D97-AF65-F5344CB8AC3E}">
        <p14:creationId xmlns:p14="http://schemas.microsoft.com/office/powerpoint/2010/main" val="12903915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33</a:t>
            </a:fld>
            <a:endParaRPr lang="en-US"/>
          </a:p>
        </p:txBody>
      </p:sp>
    </p:spTree>
    <p:extLst>
      <p:ext uri="{BB962C8B-B14F-4D97-AF65-F5344CB8AC3E}">
        <p14:creationId xmlns:p14="http://schemas.microsoft.com/office/powerpoint/2010/main" val="12774411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34</a:t>
            </a:fld>
            <a:endParaRPr lang="en-US"/>
          </a:p>
        </p:txBody>
      </p:sp>
    </p:spTree>
    <p:extLst>
      <p:ext uri="{BB962C8B-B14F-4D97-AF65-F5344CB8AC3E}">
        <p14:creationId xmlns:p14="http://schemas.microsoft.com/office/powerpoint/2010/main" val="37670412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35</a:t>
            </a:fld>
            <a:endParaRPr lang="en-US"/>
          </a:p>
        </p:txBody>
      </p:sp>
    </p:spTree>
    <p:extLst>
      <p:ext uri="{BB962C8B-B14F-4D97-AF65-F5344CB8AC3E}">
        <p14:creationId xmlns:p14="http://schemas.microsoft.com/office/powerpoint/2010/main" val="16243512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36</a:t>
            </a:fld>
            <a:endParaRPr lang="en-US"/>
          </a:p>
        </p:txBody>
      </p:sp>
    </p:spTree>
    <p:extLst>
      <p:ext uri="{BB962C8B-B14F-4D97-AF65-F5344CB8AC3E}">
        <p14:creationId xmlns:p14="http://schemas.microsoft.com/office/powerpoint/2010/main" val="28529795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37</a:t>
            </a:fld>
            <a:endParaRPr lang="en-US"/>
          </a:p>
        </p:txBody>
      </p:sp>
    </p:spTree>
    <p:extLst>
      <p:ext uri="{BB962C8B-B14F-4D97-AF65-F5344CB8AC3E}">
        <p14:creationId xmlns:p14="http://schemas.microsoft.com/office/powerpoint/2010/main" val="3044706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38</a:t>
            </a:fld>
            <a:endParaRPr lang="en-US"/>
          </a:p>
        </p:txBody>
      </p:sp>
    </p:spTree>
    <p:extLst>
      <p:ext uri="{BB962C8B-B14F-4D97-AF65-F5344CB8AC3E}">
        <p14:creationId xmlns:p14="http://schemas.microsoft.com/office/powerpoint/2010/main" val="9592995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39</a:t>
            </a:fld>
            <a:endParaRPr lang="en-US"/>
          </a:p>
        </p:txBody>
      </p:sp>
    </p:spTree>
    <p:extLst>
      <p:ext uri="{BB962C8B-B14F-4D97-AF65-F5344CB8AC3E}">
        <p14:creationId xmlns:p14="http://schemas.microsoft.com/office/powerpoint/2010/main" val="28529795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40</a:t>
            </a:fld>
            <a:endParaRPr lang="en-US"/>
          </a:p>
        </p:txBody>
      </p:sp>
    </p:spTree>
    <p:extLst>
      <p:ext uri="{BB962C8B-B14F-4D97-AF65-F5344CB8AC3E}">
        <p14:creationId xmlns:p14="http://schemas.microsoft.com/office/powerpoint/2010/main" val="42702061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41</a:t>
            </a:fld>
            <a:endParaRPr lang="en-US"/>
          </a:p>
        </p:txBody>
      </p:sp>
    </p:spTree>
    <p:extLst>
      <p:ext uri="{BB962C8B-B14F-4D97-AF65-F5344CB8AC3E}">
        <p14:creationId xmlns:p14="http://schemas.microsoft.com/office/powerpoint/2010/main" val="1406110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A94B76-ABC8-A44E-B9C4-D3FB631CCE4A}" type="slidenum">
              <a:rPr lang="en-US" smtClean="0"/>
              <a:t>4</a:t>
            </a:fld>
            <a:endParaRPr lang="en-US"/>
          </a:p>
        </p:txBody>
      </p:sp>
    </p:spTree>
    <p:extLst>
      <p:ext uri="{BB962C8B-B14F-4D97-AF65-F5344CB8AC3E}">
        <p14:creationId xmlns:p14="http://schemas.microsoft.com/office/powerpoint/2010/main" val="27388525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42</a:t>
            </a:fld>
            <a:endParaRPr lang="en-US"/>
          </a:p>
        </p:txBody>
      </p:sp>
    </p:spTree>
    <p:extLst>
      <p:ext uri="{BB962C8B-B14F-4D97-AF65-F5344CB8AC3E}">
        <p14:creationId xmlns:p14="http://schemas.microsoft.com/office/powerpoint/2010/main" val="13091618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43</a:t>
            </a:fld>
            <a:endParaRPr lang="en-US"/>
          </a:p>
        </p:txBody>
      </p:sp>
    </p:spTree>
    <p:extLst>
      <p:ext uri="{BB962C8B-B14F-4D97-AF65-F5344CB8AC3E}">
        <p14:creationId xmlns:p14="http://schemas.microsoft.com/office/powerpoint/2010/main" val="959299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A94B76-ABC8-A44E-B9C4-D3FB631CCE4A}" type="slidenum">
              <a:rPr lang="en-US" smtClean="0"/>
              <a:t>5</a:t>
            </a:fld>
            <a:endParaRPr lang="en-US"/>
          </a:p>
        </p:txBody>
      </p:sp>
    </p:spTree>
    <p:extLst>
      <p:ext uri="{BB962C8B-B14F-4D97-AF65-F5344CB8AC3E}">
        <p14:creationId xmlns:p14="http://schemas.microsoft.com/office/powerpoint/2010/main" val="1885877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A94B76-ABC8-A44E-B9C4-D3FB631CCE4A}" type="slidenum">
              <a:rPr lang="en-US" smtClean="0"/>
              <a:t>6</a:t>
            </a:fld>
            <a:endParaRPr lang="en-US"/>
          </a:p>
        </p:txBody>
      </p:sp>
    </p:spTree>
    <p:extLst>
      <p:ext uri="{BB962C8B-B14F-4D97-AF65-F5344CB8AC3E}">
        <p14:creationId xmlns:p14="http://schemas.microsoft.com/office/powerpoint/2010/main" val="1813394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A94B76-ABC8-A44E-B9C4-D3FB631CCE4A}" type="slidenum">
              <a:rPr lang="en-US" smtClean="0"/>
              <a:t>7</a:t>
            </a:fld>
            <a:endParaRPr lang="en-US"/>
          </a:p>
        </p:txBody>
      </p:sp>
    </p:spTree>
    <p:extLst>
      <p:ext uri="{BB962C8B-B14F-4D97-AF65-F5344CB8AC3E}">
        <p14:creationId xmlns:p14="http://schemas.microsoft.com/office/powerpoint/2010/main" val="231855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10</a:t>
            </a:fld>
            <a:endParaRPr lang="en-US"/>
          </a:p>
        </p:txBody>
      </p:sp>
    </p:spTree>
    <p:extLst>
      <p:ext uri="{BB962C8B-B14F-4D97-AF65-F5344CB8AC3E}">
        <p14:creationId xmlns:p14="http://schemas.microsoft.com/office/powerpoint/2010/main" val="2852979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94B76-ABC8-A44E-B9C4-D3FB631CCE4A}" type="slidenum">
              <a:rPr lang="en-US" smtClean="0"/>
              <a:t>11</a:t>
            </a:fld>
            <a:endParaRPr lang="en-US"/>
          </a:p>
        </p:txBody>
      </p:sp>
    </p:spTree>
    <p:extLst>
      <p:ext uri="{BB962C8B-B14F-4D97-AF65-F5344CB8AC3E}">
        <p14:creationId xmlns:p14="http://schemas.microsoft.com/office/powerpoint/2010/main" val="3452891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99D0AA8F-50F0-A649-B602-042D42FA562C}" type="datetimeFigureOut">
              <a:rPr lang="en-US" smtClean="0"/>
              <a:t>08-Jul-22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20ECAF-674C-3D48-B195-69C0F9B8F0C5}" type="slidenum">
              <a:rPr lang="en-US" smtClean="0"/>
              <a:t>‹#›</a:t>
            </a:fld>
            <a:endParaRPr lang="en-US"/>
          </a:p>
        </p:txBody>
      </p:sp>
    </p:spTree>
    <p:extLst>
      <p:ext uri="{BB962C8B-B14F-4D97-AF65-F5344CB8AC3E}">
        <p14:creationId xmlns:p14="http://schemas.microsoft.com/office/powerpoint/2010/main" val="3654943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9D0AA8F-50F0-A649-B602-042D42FA562C}" type="datetimeFigureOut">
              <a:rPr lang="en-US" smtClean="0"/>
              <a:t>08-Jul-22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20ECAF-674C-3D48-B195-69C0F9B8F0C5}" type="slidenum">
              <a:rPr lang="en-US" smtClean="0"/>
              <a:t>‹#›</a:t>
            </a:fld>
            <a:endParaRPr lang="en-US"/>
          </a:p>
        </p:txBody>
      </p:sp>
    </p:spTree>
    <p:extLst>
      <p:ext uri="{BB962C8B-B14F-4D97-AF65-F5344CB8AC3E}">
        <p14:creationId xmlns:p14="http://schemas.microsoft.com/office/powerpoint/2010/main" val="3712439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9D0AA8F-50F0-A649-B602-042D42FA562C}" type="datetimeFigureOut">
              <a:rPr lang="en-US" smtClean="0"/>
              <a:t>08-Jul-22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20ECAF-674C-3D48-B195-69C0F9B8F0C5}" type="slidenum">
              <a:rPr lang="en-US" smtClean="0"/>
              <a:t>‹#›</a:t>
            </a:fld>
            <a:endParaRPr lang="en-US"/>
          </a:p>
        </p:txBody>
      </p:sp>
    </p:spTree>
    <p:extLst>
      <p:ext uri="{BB962C8B-B14F-4D97-AF65-F5344CB8AC3E}">
        <p14:creationId xmlns:p14="http://schemas.microsoft.com/office/powerpoint/2010/main" val="1716740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9D0AA8F-50F0-A649-B602-042D42FA562C}" type="datetimeFigureOut">
              <a:rPr lang="en-US" smtClean="0"/>
              <a:t>08-Jul-22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20ECAF-674C-3D48-B195-69C0F9B8F0C5}" type="slidenum">
              <a:rPr lang="en-US" smtClean="0"/>
              <a:t>‹#›</a:t>
            </a:fld>
            <a:endParaRPr lang="en-US"/>
          </a:p>
        </p:txBody>
      </p:sp>
    </p:spTree>
    <p:extLst>
      <p:ext uri="{BB962C8B-B14F-4D97-AF65-F5344CB8AC3E}">
        <p14:creationId xmlns:p14="http://schemas.microsoft.com/office/powerpoint/2010/main" val="1793798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9D0AA8F-50F0-A649-B602-042D42FA562C}" type="datetimeFigureOut">
              <a:rPr lang="en-US" smtClean="0"/>
              <a:t>08-Jul-22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20ECAF-674C-3D48-B195-69C0F9B8F0C5}" type="slidenum">
              <a:rPr lang="en-US" smtClean="0"/>
              <a:t>‹#›</a:t>
            </a:fld>
            <a:endParaRPr lang="en-US"/>
          </a:p>
        </p:txBody>
      </p:sp>
    </p:spTree>
    <p:extLst>
      <p:ext uri="{BB962C8B-B14F-4D97-AF65-F5344CB8AC3E}">
        <p14:creationId xmlns:p14="http://schemas.microsoft.com/office/powerpoint/2010/main" val="1814976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81038"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014913"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9D0AA8F-50F0-A649-B602-042D42FA562C}" type="datetimeFigureOut">
              <a:rPr lang="en-US" smtClean="0"/>
              <a:t>08-Jul-22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20ECAF-674C-3D48-B195-69C0F9B8F0C5}" type="slidenum">
              <a:rPr lang="en-US" smtClean="0"/>
              <a:t>‹#›</a:t>
            </a:fld>
            <a:endParaRPr lang="en-US"/>
          </a:p>
        </p:txBody>
      </p:sp>
    </p:spTree>
    <p:extLst>
      <p:ext uri="{BB962C8B-B14F-4D97-AF65-F5344CB8AC3E}">
        <p14:creationId xmlns:p14="http://schemas.microsoft.com/office/powerpoint/2010/main" val="607872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9D0AA8F-50F0-A649-B602-042D42FA562C}" type="datetimeFigureOut">
              <a:rPr lang="en-US" smtClean="0"/>
              <a:t>08-Jul-22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20ECAF-674C-3D48-B195-69C0F9B8F0C5}" type="slidenum">
              <a:rPr lang="en-US" smtClean="0"/>
              <a:t>‹#›</a:t>
            </a:fld>
            <a:endParaRPr lang="en-US"/>
          </a:p>
        </p:txBody>
      </p:sp>
    </p:spTree>
    <p:extLst>
      <p:ext uri="{BB962C8B-B14F-4D97-AF65-F5344CB8AC3E}">
        <p14:creationId xmlns:p14="http://schemas.microsoft.com/office/powerpoint/2010/main" val="2565115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9D0AA8F-50F0-A649-B602-042D42FA562C}" type="datetimeFigureOut">
              <a:rPr lang="en-US" smtClean="0"/>
              <a:t>08-Jul-22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20ECAF-674C-3D48-B195-69C0F9B8F0C5}" type="slidenum">
              <a:rPr lang="en-US" smtClean="0"/>
              <a:t>‹#›</a:t>
            </a:fld>
            <a:endParaRPr lang="en-US"/>
          </a:p>
        </p:txBody>
      </p:sp>
    </p:spTree>
    <p:extLst>
      <p:ext uri="{BB962C8B-B14F-4D97-AF65-F5344CB8AC3E}">
        <p14:creationId xmlns:p14="http://schemas.microsoft.com/office/powerpoint/2010/main" val="3228108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D0AA8F-50F0-A649-B602-042D42FA562C}" type="datetimeFigureOut">
              <a:rPr lang="en-US" smtClean="0"/>
              <a:t>08-Jul-22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20ECAF-674C-3D48-B195-69C0F9B8F0C5}" type="slidenum">
              <a:rPr lang="en-US" smtClean="0"/>
              <a:t>‹#›</a:t>
            </a:fld>
            <a:endParaRPr lang="en-US"/>
          </a:p>
        </p:txBody>
      </p:sp>
    </p:spTree>
    <p:extLst>
      <p:ext uri="{BB962C8B-B14F-4D97-AF65-F5344CB8AC3E}">
        <p14:creationId xmlns:p14="http://schemas.microsoft.com/office/powerpoint/2010/main" val="2028529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9D0AA8F-50F0-A649-B602-042D42FA562C}" type="datetimeFigureOut">
              <a:rPr lang="en-US" smtClean="0"/>
              <a:t>08-Jul-22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20ECAF-674C-3D48-B195-69C0F9B8F0C5}" type="slidenum">
              <a:rPr lang="en-US" smtClean="0"/>
              <a:t>‹#›</a:t>
            </a:fld>
            <a:endParaRPr lang="en-US"/>
          </a:p>
        </p:txBody>
      </p:sp>
    </p:spTree>
    <p:extLst>
      <p:ext uri="{BB962C8B-B14F-4D97-AF65-F5344CB8AC3E}">
        <p14:creationId xmlns:p14="http://schemas.microsoft.com/office/powerpoint/2010/main" val="1945286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9D0AA8F-50F0-A649-B602-042D42FA562C}" type="datetimeFigureOut">
              <a:rPr lang="en-US" smtClean="0"/>
              <a:t>08-Jul-22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20ECAF-674C-3D48-B195-69C0F9B8F0C5}" type="slidenum">
              <a:rPr lang="en-US" smtClean="0"/>
              <a:t>‹#›</a:t>
            </a:fld>
            <a:endParaRPr lang="en-US"/>
          </a:p>
        </p:txBody>
      </p:sp>
    </p:spTree>
    <p:extLst>
      <p:ext uri="{BB962C8B-B14F-4D97-AF65-F5344CB8AC3E}">
        <p14:creationId xmlns:p14="http://schemas.microsoft.com/office/powerpoint/2010/main" val="1024096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D0AA8F-50F0-A649-B602-042D42FA562C}" type="datetimeFigureOut">
              <a:rPr lang="en-US" smtClean="0"/>
              <a:t>08-Jul-22</a:t>
            </a:fld>
            <a:endParaRPr 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0ECAF-674C-3D48-B195-69C0F9B8F0C5}" type="slidenum">
              <a:rPr lang="en-US" smtClean="0"/>
              <a:t>‹#›</a:t>
            </a:fld>
            <a:endParaRPr lang="en-US"/>
          </a:p>
        </p:txBody>
      </p:sp>
    </p:spTree>
    <p:extLst>
      <p:ext uri="{BB962C8B-B14F-4D97-AF65-F5344CB8AC3E}">
        <p14:creationId xmlns:p14="http://schemas.microsoft.com/office/powerpoint/2010/main" val="42912615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6" Type="http://schemas.microsoft.com/office/2007/relationships/hdphoto" Target="../media/hdphoto2.wdp"/><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8.xml"/><Relationship Id="rId16" Type="http://schemas.microsoft.com/office/2007/relationships/hdphoto" Target="../media/hdphoto2.wdp"/><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18/10/relationships/comments" Target="../comments/modernComment_104_5EC51E8B.xml"/><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phereclos.eu/initiatives" TargetMode="External"/><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www.phereclos.eu/badge/" TargetMode="External"/><Relationship Id="rId11" Type="http://schemas.openxmlformats.org/officeDocument/2006/relationships/image" Target="../media/image28.png"/><Relationship Id="rId5" Type="http://schemas.openxmlformats.org/officeDocument/2006/relationships/hyperlink" Target="https://www.phereclos.eu/practices" TargetMode="External"/><Relationship Id="rId10" Type="http://schemas.openxmlformats.org/officeDocument/2006/relationships/image" Target="../media/image25.png"/><Relationship Id="rId4" Type="http://schemas.openxmlformats.org/officeDocument/2006/relationships/hyperlink" Target="https://www.phereclos.eu/policy-briefs/" TargetMode="External"/><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1.pn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0.pn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9.emf"/><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0.pn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9.emf"/><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9.emf"/><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20.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50.png"/><Relationship Id="rId5" Type="http://schemas.openxmlformats.org/officeDocument/2006/relationships/image" Target="../media/image22.png"/><Relationship Id="rId15" Type="http://schemas.openxmlformats.org/officeDocument/2006/relationships/image" Target="../media/image53.png"/><Relationship Id="rId10" Type="http://schemas.openxmlformats.org/officeDocument/2006/relationships/image" Target="../media/image49.png"/><Relationship Id="rId4" Type="http://schemas.openxmlformats.org/officeDocument/2006/relationships/image" Target="../media/image21.png"/><Relationship Id="rId9" Type="http://schemas.openxmlformats.org/officeDocument/2006/relationships/image" Target="../media/image48.png"/><Relationship Id="rId14" Type="http://schemas.openxmlformats.org/officeDocument/2006/relationships/hyperlink" Target="https://openschoolingnavigator.eu/open-schooling-materials?searchMode=LS"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65.png"/><Relationship Id="rId3" Type="http://schemas.openxmlformats.org/officeDocument/2006/relationships/image" Target="../media/image20.png"/><Relationship Id="rId21" Type="http://schemas.openxmlformats.org/officeDocument/2006/relationships/image" Target="../media/image67.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notesSlide" Target="../notesSlides/notesSlide26.xml"/><Relationship Id="rId16" Type="http://schemas.openxmlformats.org/officeDocument/2006/relationships/image" Target="../media/image63.png"/><Relationship Id="rId20"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hyperlink" Target="https://makeitopen.eu/" TargetMode="External"/><Relationship Id="rId11" Type="http://schemas.openxmlformats.org/officeDocument/2006/relationships/image" Target="../media/image58.png"/><Relationship Id="rId5" Type="http://schemas.openxmlformats.org/officeDocument/2006/relationships/image" Target="../media/image22.png"/><Relationship Id="rId15" Type="http://schemas.openxmlformats.org/officeDocument/2006/relationships/image" Target="../media/image62.png"/><Relationship Id="rId10" Type="http://schemas.openxmlformats.org/officeDocument/2006/relationships/image" Target="../media/image57.png"/><Relationship Id="rId19" Type="http://schemas.openxmlformats.org/officeDocument/2006/relationships/image" Target="../media/image66.png"/><Relationship Id="rId4" Type="http://schemas.openxmlformats.org/officeDocument/2006/relationships/image" Target="../media/image21.png"/><Relationship Id="rId9" Type="http://schemas.openxmlformats.org/officeDocument/2006/relationships/image" Target="../media/image56.png"/><Relationship Id="rId1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80.png"/><Relationship Id="rId3" Type="http://schemas.openxmlformats.org/officeDocument/2006/relationships/image" Target="../media/image20.png"/><Relationship Id="rId21" Type="http://schemas.openxmlformats.org/officeDocument/2006/relationships/image" Target="../media/image83.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svg"/><Relationship Id="rId2" Type="http://schemas.openxmlformats.org/officeDocument/2006/relationships/notesSlide" Target="../notesSlides/notesSlide28.xml"/><Relationship Id="rId16" Type="http://schemas.openxmlformats.org/officeDocument/2006/relationships/image" Target="../media/image78.png"/><Relationship Id="rId20" Type="http://schemas.openxmlformats.org/officeDocument/2006/relationships/image" Target="../media/image82.png"/><Relationship Id="rId1" Type="http://schemas.openxmlformats.org/officeDocument/2006/relationships/slideLayout" Target="../slideLayouts/slideLayout1.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21.png"/><Relationship Id="rId15" Type="http://schemas.openxmlformats.org/officeDocument/2006/relationships/image" Target="../media/image77.svg"/><Relationship Id="rId10" Type="http://schemas.openxmlformats.org/officeDocument/2006/relationships/image" Target="../media/image72.png"/><Relationship Id="rId19" Type="http://schemas.openxmlformats.org/officeDocument/2006/relationships/image" Target="../media/image81.svg"/><Relationship Id="rId4" Type="http://schemas.openxmlformats.org/officeDocument/2006/relationships/image" Target="../media/image2.png"/><Relationship Id="rId9" Type="http://schemas.openxmlformats.org/officeDocument/2006/relationships/image" Target="../media/image71.png"/><Relationship Id="rId14" Type="http://schemas.openxmlformats.org/officeDocument/2006/relationships/image" Target="../media/image76.png"/></Relationships>
</file>

<file path=ppt/slides/_rels/slide31.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94.png"/><Relationship Id="rId18" Type="http://schemas.openxmlformats.org/officeDocument/2006/relationships/image" Target="../media/image99.svg"/><Relationship Id="rId26" Type="http://schemas.openxmlformats.org/officeDocument/2006/relationships/image" Target="../media/image107.svg"/><Relationship Id="rId3" Type="http://schemas.openxmlformats.org/officeDocument/2006/relationships/image" Target="../media/image84.png"/><Relationship Id="rId21" Type="http://schemas.openxmlformats.org/officeDocument/2006/relationships/image" Target="../media/image102.png"/><Relationship Id="rId7" Type="http://schemas.openxmlformats.org/officeDocument/2006/relationships/image" Target="../media/image88.png"/><Relationship Id="rId12" Type="http://schemas.openxmlformats.org/officeDocument/2006/relationships/image" Target="../media/image93.svg"/><Relationship Id="rId17" Type="http://schemas.openxmlformats.org/officeDocument/2006/relationships/image" Target="../media/image98.png"/><Relationship Id="rId25" Type="http://schemas.openxmlformats.org/officeDocument/2006/relationships/image" Target="../media/image106.png"/><Relationship Id="rId2" Type="http://schemas.openxmlformats.org/officeDocument/2006/relationships/notesSlide" Target="../notesSlides/notesSlide29.xml"/><Relationship Id="rId16" Type="http://schemas.openxmlformats.org/officeDocument/2006/relationships/image" Target="../media/image97.svg"/><Relationship Id="rId20" Type="http://schemas.openxmlformats.org/officeDocument/2006/relationships/image" Target="../media/image101.svg"/><Relationship Id="rId29"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87.svg"/><Relationship Id="rId11" Type="http://schemas.openxmlformats.org/officeDocument/2006/relationships/image" Target="../media/image92.png"/><Relationship Id="rId24" Type="http://schemas.openxmlformats.org/officeDocument/2006/relationships/image" Target="../media/image105.svg"/><Relationship Id="rId32" Type="http://schemas.openxmlformats.org/officeDocument/2006/relationships/image" Target="../media/image83.png"/><Relationship Id="rId5" Type="http://schemas.openxmlformats.org/officeDocument/2006/relationships/image" Target="../media/image86.png"/><Relationship Id="rId15" Type="http://schemas.openxmlformats.org/officeDocument/2006/relationships/image" Target="../media/image96.png"/><Relationship Id="rId23" Type="http://schemas.openxmlformats.org/officeDocument/2006/relationships/image" Target="../media/image104.png"/><Relationship Id="rId28" Type="http://schemas.openxmlformats.org/officeDocument/2006/relationships/image" Target="../media/image109.svg"/><Relationship Id="rId10" Type="http://schemas.openxmlformats.org/officeDocument/2006/relationships/image" Target="../media/image91.svg"/><Relationship Id="rId19" Type="http://schemas.openxmlformats.org/officeDocument/2006/relationships/image" Target="../media/image100.png"/><Relationship Id="rId31" Type="http://schemas.openxmlformats.org/officeDocument/2006/relationships/image" Target="../media/image21.png"/><Relationship Id="rId4" Type="http://schemas.openxmlformats.org/officeDocument/2006/relationships/image" Target="../media/image85.svg"/><Relationship Id="rId9" Type="http://schemas.openxmlformats.org/officeDocument/2006/relationships/image" Target="../media/image90.png"/><Relationship Id="rId14" Type="http://schemas.openxmlformats.org/officeDocument/2006/relationships/image" Target="../media/image95.svg"/><Relationship Id="rId22" Type="http://schemas.openxmlformats.org/officeDocument/2006/relationships/image" Target="../media/image103.svg"/><Relationship Id="rId27" Type="http://schemas.openxmlformats.org/officeDocument/2006/relationships/image" Target="../media/image108.png"/><Relationship Id="rId30"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20.png"/><Relationship Id="rId7" Type="http://schemas.openxmlformats.org/officeDocument/2006/relationships/image" Target="../media/image110.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112.sv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jpeg"/><Relationship Id="rId18" Type="http://schemas.openxmlformats.org/officeDocument/2006/relationships/image" Target="../media/image125.png"/><Relationship Id="rId3" Type="http://schemas.openxmlformats.org/officeDocument/2006/relationships/image" Target="../media/image20.png"/><Relationship Id="rId7" Type="http://schemas.openxmlformats.org/officeDocument/2006/relationships/image" Target="../media/image114.png"/><Relationship Id="rId12" Type="http://schemas.openxmlformats.org/officeDocument/2006/relationships/image" Target="../media/image119.png"/><Relationship Id="rId17" Type="http://schemas.openxmlformats.org/officeDocument/2006/relationships/image" Target="../media/image124.jpg"/><Relationship Id="rId2" Type="http://schemas.openxmlformats.org/officeDocument/2006/relationships/notesSlide" Target="../notesSlides/notesSlide33.xml"/><Relationship Id="rId16" Type="http://schemas.openxmlformats.org/officeDocument/2006/relationships/image" Target="../media/image123.jpg"/><Relationship Id="rId1" Type="http://schemas.openxmlformats.org/officeDocument/2006/relationships/slideLayout" Target="../slideLayouts/slideLayout1.xml"/><Relationship Id="rId6" Type="http://schemas.openxmlformats.org/officeDocument/2006/relationships/image" Target="../media/image113.png"/><Relationship Id="rId11" Type="http://schemas.openxmlformats.org/officeDocument/2006/relationships/image" Target="../media/image118.svg"/><Relationship Id="rId5" Type="http://schemas.openxmlformats.org/officeDocument/2006/relationships/hyperlink" Target="https://multipliers-project.org/" TargetMode="External"/><Relationship Id="rId15" Type="http://schemas.openxmlformats.org/officeDocument/2006/relationships/image" Target="../media/image122.png"/><Relationship Id="rId10" Type="http://schemas.openxmlformats.org/officeDocument/2006/relationships/image" Target="../media/image117.png"/><Relationship Id="rId4" Type="http://schemas.openxmlformats.org/officeDocument/2006/relationships/image" Target="../media/image21.png"/><Relationship Id="rId9" Type="http://schemas.openxmlformats.org/officeDocument/2006/relationships/image" Target="../media/image116.png"/><Relationship Id="rId14" Type="http://schemas.openxmlformats.org/officeDocument/2006/relationships/image" Target="../media/image121.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83.png"/><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18" Type="http://schemas.openxmlformats.org/officeDocument/2006/relationships/image" Target="../media/image12.png"/><Relationship Id="rId3" Type="http://schemas.openxmlformats.org/officeDocument/2006/relationships/image" Target="../media/image20.png"/><Relationship Id="rId7" Type="http://schemas.openxmlformats.org/officeDocument/2006/relationships/image" Target="../media/image126.png"/><Relationship Id="rId12" Type="http://schemas.openxmlformats.org/officeDocument/2006/relationships/image" Target="../media/image131.png"/><Relationship Id="rId17" Type="http://schemas.openxmlformats.org/officeDocument/2006/relationships/image" Target="../media/image136.png"/><Relationship Id="rId2" Type="http://schemas.openxmlformats.org/officeDocument/2006/relationships/notesSlide" Target="../notesSlides/notesSlide36.xml"/><Relationship Id="rId16" Type="http://schemas.openxmlformats.org/officeDocument/2006/relationships/image" Target="../media/image135.png"/><Relationship Id="rId1" Type="http://schemas.openxmlformats.org/officeDocument/2006/relationships/slideLayout" Target="../slideLayouts/slideLayout1.xml"/><Relationship Id="rId6" Type="http://schemas.openxmlformats.org/officeDocument/2006/relationships/hyperlink" Target="https://pafse.eu/" TargetMode="External"/><Relationship Id="rId11" Type="http://schemas.openxmlformats.org/officeDocument/2006/relationships/image" Target="../media/image130.png"/><Relationship Id="rId5" Type="http://schemas.openxmlformats.org/officeDocument/2006/relationships/image" Target="../media/image22.png"/><Relationship Id="rId15" Type="http://schemas.openxmlformats.org/officeDocument/2006/relationships/image" Target="../media/image134.png"/><Relationship Id="rId10" Type="http://schemas.openxmlformats.org/officeDocument/2006/relationships/image" Target="../media/image129.png"/><Relationship Id="rId19"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128.png"/><Relationship Id="rId14" Type="http://schemas.openxmlformats.org/officeDocument/2006/relationships/image" Target="../media/image133.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20.png"/><Relationship Id="rId7" Type="http://schemas.openxmlformats.org/officeDocument/2006/relationships/image" Target="../media/image137.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37.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20.png"/><Relationship Id="rId7" Type="http://schemas.openxmlformats.org/officeDocument/2006/relationships/image" Target="../media/image137.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20.png"/><Relationship Id="rId7" Type="http://schemas.openxmlformats.org/officeDocument/2006/relationships/image" Target="../media/image140.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hyperlink" Target="https://cordis.europa.eu/project/id/824630" TargetMode="External"/><Relationship Id="rId13" Type="http://schemas.openxmlformats.org/officeDocument/2006/relationships/hyperlink" Target="https://icse.eu/international-projects/most/" TargetMode="External"/><Relationship Id="rId18" Type="http://schemas.openxmlformats.org/officeDocument/2006/relationships/hyperlink" Target="https://cordis.europa.eu/project/id/871794" TargetMode="External"/><Relationship Id="rId3" Type="http://schemas.openxmlformats.org/officeDocument/2006/relationships/hyperlink" Target="https://opensciencehub.net/" TargetMode="External"/><Relationship Id="rId21" Type="http://schemas.openxmlformats.org/officeDocument/2006/relationships/hyperlink" Target="https://efi.int/projects/multipliers-multiplayers-partnerships-ensure-meaningful-engagement-science-and-research" TargetMode="External"/><Relationship Id="rId7" Type="http://schemas.openxmlformats.org/officeDocument/2006/relationships/hyperlink" Target="https://www.phereclos.eu/" TargetMode="External"/><Relationship Id="rId12" Type="http://schemas.openxmlformats.org/officeDocument/2006/relationships/hyperlink" Target="https://cordis.europa.eu/project/id/872814" TargetMode="External"/><Relationship Id="rId17" Type="http://schemas.openxmlformats.org/officeDocument/2006/relationships/hyperlink" Target="https://www.schoolsaslivinglabs.eu/" TargetMode="External"/><Relationship Id="rId25" Type="http://schemas.openxmlformats.org/officeDocument/2006/relationships/image" Target="../media/image1.png"/><Relationship Id="rId2" Type="http://schemas.openxmlformats.org/officeDocument/2006/relationships/notesSlide" Target="../notesSlides/notesSlide5.xml"/><Relationship Id="rId16" Type="http://schemas.openxmlformats.org/officeDocument/2006/relationships/hyperlink" Target="https://cordis.europa.eu/project/id/872106" TargetMode="External"/><Relationship Id="rId20" Type="http://schemas.openxmlformats.org/officeDocument/2006/relationships/hyperlink" Target="https://cordis.europa.eu/project/id/101005982" TargetMode="External"/><Relationship Id="rId1" Type="http://schemas.openxmlformats.org/officeDocument/2006/relationships/slideLayout" Target="../slideLayouts/slideLayout7.xml"/><Relationship Id="rId6" Type="http://schemas.openxmlformats.org/officeDocument/2006/relationships/hyperlink" Target="https://cordis.europa.eu/project/id/824466" TargetMode="External"/><Relationship Id="rId11" Type="http://schemas.openxmlformats.org/officeDocument/2006/relationships/hyperlink" Target="https://www.connect-science.net/about-the-project/" TargetMode="External"/><Relationship Id="rId24" Type="http://schemas.openxmlformats.org/officeDocument/2006/relationships/hyperlink" Target="https://cordis.europa.eu/project/id/101006468" TargetMode="External"/><Relationship Id="rId5" Type="http://schemas.openxmlformats.org/officeDocument/2006/relationships/hyperlink" Target="https://pulchra-schools.eu/" TargetMode="External"/><Relationship Id="rId15" Type="http://schemas.openxmlformats.org/officeDocument/2006/relationships/hyperlink" Target="https://makeitopen.eu/" TargetMode="External"/><Relationship Id="rId23" Type="http://schemas.openxmlformats.org/officeDocument/2006/relationships/hyperlink" Target="https://pafse.eu/" TargetMode="External"/><Relationship Id="rId10" Type="http://schemas.openxmlformats.org/officeDocument/2006/relationships/hyperlink" Target="https://cordis.europa.eu/project/id/824522" TargetMode="External"/><Relationship Id="rId19" Type="http://schemas.openxmlformats.org/officeDocument/2006/relationships/hyperlink" Target="https://www.cosmosproject.eu/" TargetMode="External"/><Relationship Id="rId4" Type="http://schemas.openxmlformats.org/officeDocument/2006/relationships/hyperlink" Target="http://cordis.europa.eu/project/reference/824581" TargetMode="External"/><Relationship Id="rId9" Type="http://schemas.openxmlformats.org/officeDocument/2006/relationships/hyperlink" Target="https://www.seas.uio.no/" TargetMode="External"/><Relationship Id="rId14" Type="http://schemas.openxmlformats.org/officeDocument/2006/relationships/hyperlink" Target="https://cordis.europa.eu/project/id/871155/results" TargetMode="External"/><Relationship Id="rId22" Type="http://schemas.openxmlformats.org/officeDocument/2006/relationships/hyperlink" Target="https://cordis.europa.eu/project/id/101006255"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5E891A1-D2C4-A939-B199-7CAD6CF78271}"/>
              </a:ext>
            </a:extLst>
          </p:cNvPr>
          <p:cNvSpPr/>
          <p:nvPr/>
        </p:nvSpPr>
        <p:spPr>
          <a:xfrm flipV="1">
            <a:off x="-23505" y="1453366"/>
            <a:ext cx="9953010" cy="4705955"/>
          </a:xfrm>
          <a:prstGeom prst="rect">
            <a:avLst/>
          </a:prstGeom>
          <a:gradFill>
            <a:gsLst>
              <a:gs pos="0">
                <a:srgbClr val="F475A6"/>
              </a:gs>
              <a:gs pos="32000">
                <a:srgbClr val="E8494D"/>
              </a:gs>
              <a:gs pos="100000">
                <a:srgbClr val="FC9319"/>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FBC0F2A-648B-2097-B585-5E3CFE898229}"/>
              </a:ext>
            </a:extLst>
          </p:cNvPr>
          <p:cNvSpPr/>
          <p:nvPr/>
        </p:nvSpPr>
        <p:spPr>
          <a:xfrm flipV="1">
            <a:off x="0" y="6146695"/>
            <a:ext cx="9953011" cy="717400"/>
          </a:xfrm>
          <a:prstGeom prst="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EB6852A-6C26-CAEC-7E2F-22A2BFABFF9C}"/>
              </a:ext>
            </a:extLst>
          </p:cNvPr>
          <p:cNvSpPr txBox="1"/>
          <p:nvPr/>
        </p:nvSpPr>
        <p:spPr>
          <a:xfrm>
            <a:off x="10555593" y="-1231313"/>
            <a:ext cx="184731" cy="369332"/>
          </a:xfrm>
          <a:prstGeom prst="rect">
            <a:avLst/>
          </a:prstGeom>
          <a:solidFill>
            <a:schemeClr val="accent2"/>
          </a:solidFill>
        </p:spPr>
        <p:txBody>
          <a:bodyPr wrap="none" rtlCol="0">
            <a:spAutoFit/>
          </a:bodyPr>
          <a:lstStyle/>
          <a:p>
            <a:endParaRPr lang="en-US"/>
          </a:p>
        </p:txBody>
      </p:sp>
      <p:sp>
        <p:nvSpPr>
          <p:cNvPr id="72" name="Oval 71">
            <a:extLst>
              <a:ext uri="{FF2B5EF4-FFF2-40B4-BE49-F238E27FC236}">
                <a16:creationId xmlns:a16="http://schemas.microsoft.com/office/drawing/2014/main" id="{D6E87639-971F-75E3-3A7F-AA59E061C0E0}"/>
              </a:ext>
            </a:extLst>
          </p:cNvPr>
          <p:cNvSpPr/>
          <p:nvPr/>
        </p:nvSpPr>
        <p:spPr>
          <a:xfrm>
            <a:off x="3617958" y="2606707"/>
            <a:ext cx="3060004" cy="2811545"/>
          </a:xfrm>
          <a:prstGeom prst="ellipse">
            <a:avLst/>
          </a:prstGeom>
          <a:blipFill>
            <a:blip r:embed="rId3"/>
            <a:stretch>
              <a:fillRect/>
            </a:stretch>
          </a:blipFill>
          <a:ln w="146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a:extLst>
              <a:ext uri="{FF2B5EF4-FFF2-40B4-BE49-F238E27FC236}">
                <a16:creationId xmlns:a16="http://schemas.microsoft.com/office/drawing/2014/main" id="{97CCC84D-C6DD-B011-156C-D60CC13CA561}"/>
              </a:ext>
            </a:extLst>
          </p:cNvPr>
          <p:cNvSpPr txBox="1"/>
          <p:nvPr/>
        </p:nvSpPr>
        <p:spPr>
          <a:xfrm>
            <a:off x="891938" y="-24016"/>
            <a:ext cx="8396556" cy="1323439"/>
          </a:xfrm>
          <a:prstGeom prst="rect">
            <a:avLst/>
          </a:prstGeom>
          <a:noFill/>
        </p:spPr>
        <p:txBody>
          <a:bodyPr wrap="square">
            <a:spAutoFit/>
          </a:bodyPr>
          <a:lstStyle/>
          <a:p>
            <a:pPr algn="ctr"/>
            <a:r>
              <a:rPr lang="en-GB" sz="4000" b="1" i="1" dirty="0">
                <a:solidFill>
                  <a:srgbClr val="1F497D"/>
                </a:solidFill>
                <a:effectLst/>
                <a:latin typeface="Calibri" panose="020F0502020204030204" pitchFamily="34" charset="0"/>
              </a:rPr>
              <a:t>Evaluation approaches for measuring the impact of open schooling </a:t>
            </a:r>
            <a:r>
              <a:rPr lang="en-GB" sz="4000" b="0" i="0" dirty="0">
                <a:solidFill>
                  <a:srgbClr val="1F497D"/>
                </a:solidFill>
                <a:effectLst/>
                <a:latin typeface="Calibri" panose="020F0502020204030204" pitchFamily="34" charset="0"/>
              </a:rPr>
              <a:t> </a:t>
            </a:r>
            <a:endParaRPr lang="en-US" sz="4000" dirty="0"/>
          </a:p>
        </p:txBody>
      </p:sp>
      <p:sp>
        <p:nvSpPr>
          <p:cNvPr id="74" name="Oval 73">
            <a:extLst>
              <a:ext uri="{FF2B5EF4-FFF2-40B4-BE49-F238E27FC236}">
                <a16:creationId xmlns:a16="http://schemas.microsoft.com/office/drawing/2014/main" id="{3D79961D-B77A-9314-6863-D5F857331692}"/>
              </a:ext>
            </a:extLst>
          </p:cNvPr>
          <p:cNvSpPr/>
          <p:nvPr/>
        </p:nvSpPr>
        <p:spPr>
          <a:xfrm>
            <a:off x="82338" y="5922418"/>
            <a:ext cx="846760" cy="720036"/>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ADA45D0-59B2-98E5-4975-BEA8E5DC29E3}"/>
              </a:ext>
            </a:extLst>
          </p:cNvPr>
          <p:cNvGrpSpPr/>
          <p:nvPr/>
        </p:nvGrpSpPr>
        <p:grpSpPr>
          <a:xfrm>
            <a:off x="4815053" y="5979236"/>
            <a:ext cx="846760" cy="720036"/>
            <a:chOff x="4815053" y="5979236"/>
            <a:chExt cx="846760" cy="720036"/>
          </a:xfrm>
        </p:grpSpPr>
        <p:sp>
          <p:nvSpPr>
            <p:cNvPr id="80" name="Oval 79">
              <a:extLst>
                <a:ext uri="{FF2B5EF4-FFF2-40B4-BE49-F238E27FC236}">
                  <a16:creationId xmlns:a16="http://schemas.microsoft.com/office/drawing/2014/main" id="{6BF701B4-DD10-D501-6020-CD980204F852}"/>
                </a:ext>
              </a:extLst>
            </p:cNvPr>
            <p:cNvSpPr/>
            <p:nvPr/>
          </p:nvSpPr>
          <p:spPr>
            <a:xfrm>
              <a:off x="4815053" y="5979236"/>
              <a:ext cx="846760" cy="720036"/>
            </a:xfrm>
            <a:prstGeom prst="ellipse">
              <a:avLst/>
            </a:prstGeom>
            <a:solidFill>
              <a:srgbClr val="F475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penScienceHub">
              <a:extLst>
                <a:ext uri="{FF2B5EF4-FFF2-40B4-BE49-F238E27FC236}">
                  <a16:creationId xmlns:a16="http://schemas.microsoft.com/office/drawing/2014/main" id="{38CC372A-E33D-D414-39F6-CB7C8086DC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861" y="6157529"/>
              <a:ext cx="764986" cy="3481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4B68B62C-DE3A-4D80-F097-E9154BC8AF83}"/>
              </a:ext>
            </a:extLst>
          </p:cNvPr>
          <p:cNvGrpSpPr/>
          <p:nvPr/>
        </p:nvGrpSpPr>
        <p:grpSpPr>
          <a:xfrm>
            <a:off x="7431559" y="5979236"/>
            <a:ext cx="764986" cy="731310"/>
            <a:chOff x="7431559" y="5979236"/>
            <a:chExt cx="764986" cy="731310"/>
          </a:xfrm>
        </p:grpSpPr>
        <p:sp>
          <p:nvSpPr>
            <p:cNvPr id="51" name="Oval 50">
              <a:extLst>
                <a:ext uri="{FF2B5EF4-FFF2-40B4-BE49-F238E27FC236}">
                  <a16:creationId xmlns:a16="http://schemas.microsoft.com/office/drawing/2014/main" id="{C84E86C8-D7AC-A575-3A0C-9D362EB8BB99}"/>
                </a:ext>
              </a:extLst>
            </p:cNvPr>
            <p:cNvSpPr/>
            <p:nvPr/>
          </p:nvSpPr>
          <p:spPr>
            <a:xfrm>
              <a:off x="7431559" y="5990510"/>
              <a:ext cx="764986" cy="72003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Pulchra Schools | A science in the city project">
              <a:extLst>
                <a:ext uri="{FF2B5EF4-FFF2-40B4-BE49-F238E27FC236}">
                  <a16:creationId xmlns:a16="http://schemas.microsoft.com/office/drawing/2014/main" id="{D5EAC7E5-5405-8A74-B37B-C622023D88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5176" y="5979236"/>
              <a:ext cx="524310" cy="6472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7FCAB59D-6A5F-8F4B-A5C6-DC361F2DFEA1}"/>
              </a:ext>
            </a:extLst>
          </p:cNvPr>
          <p:cNvGrpSpPr/>
          <p:nvPr/>
        </p:nvGrpSpPr>
        <p:grpSpPr>
          <a:xfrm>
            <a:off x="6534854" y="6000269"/>
            <a:ext cx="877614" cy="720036"/>
            <a:chOff x="6534854" y="6000269"/>
            <a:chExt cx="877614" cy="720036"/>
          </a:xfrm>
        </p:grpSpPr>
        <p:sp>
          <p:nvSpPr>
            <p:cNvPr id="50" name="Oval 49">
              <a:extLst>
                <a:ext uri="{FF2B5EF4-FFF2-40B4-BE49-F238E27FC236}">
                  <a16:creationId xmlns:a16="http://schemas.microsoft.com/office/drawing/2014/main" id="{A0F909D4-49DD-800F-7D7A-14EB8440C1E8}"/>
                </a:ext>
              </a:extLst>
            </p:cNvPr>
            <p:cNvSpPr/>
            <p:nvPr/>
          </p:nvSpPr>
          <p:spPr>
            <a:xfrm>
              <a:off x="6534854" y="6000269"/>
              <a:ext cx="846760" cy="72003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DDDDFBF-F6C5-9F7A-A44D-C23526EFD386}"/>
                </a:ext>
              </a:extLst>
            </p:cNvPr>
            <p:cNvPicPr>
              <a:picLocks noChangeAspect="1"/>
            </p:cNvPicPr>
            <p:nvPr/>
          </p:nvPicPr>
          <p:blipFill>
            <a:blip r:embed="rId7"/>
            <a:stretch>
              <a:fillRect/>
            </a:stretch>
          </p:blipFill>
          <p:spPr>
            <a:xfrm>
              <a:off x="6565708" y="6062746"/>
              <a:ext cx="846760" cy="604022"/>
            </a:xfrm>
            <a:prstGeom prst="rect">
              <a:avLst/>
            </a:prstGeom>
          </p:spPr>
        </p:pic>
      </p:grpSp>
      <p:grpSp>
        <p:nvGrpSpPr>
          <p:cNvPr id="5" name="Group 4">
            <a:extLst>
              <a:ext uri="{FF2B5EF4-FFF2-40B4-BE49-F238E27FC236}">
                <a16:creationId xmlns:a16="http://schemas.microsoft.com/office/drawing/2014/main" id="{58823A50-D166-C803-13F4-138DB7CF192E}"/>
              </a:ext>
            </a:extLst>
          </p:cNvPr>
          <p:cNvGrpSpPr/>
          <p:nvPr/>
        </p:nvGrpSpPr>
        <p:grpSpPr>
          <a:xfrm>
            <a:off x="1940534" y="5954845"/>
            <a:ext cx="846760" cy="720036"/>
            <a:chOff x="1940534" y="5954845"/>
            <a:chExt cx="846760" cy="720036"/>
          </a:xfrm>
        </p:grpSpPr>
        <p:sp>
          <p:nvSpPr>
            <p:cNvPr id="76" name="Oval 75">
              <a:extLst>
                <a:ext uri="{FF2B5EF4-FFF2-40B4-BE49-F238E27FC236}">
                  <a16:creationId xmlns:a16="http://schemas.microsoft.com/office/drawing/2014/main" id="{75AD49C4-913D-9BC4-7686-A87054CA60B8}"/>
                </a:ext>
              </a:extLst>
            </p:cNvPr>
            <p:cNvSpPr/>
            <p:nvPr/>
          </p:nvSpPr>
          <p:spPr>
            <a:xfrm>
              <a:off x="1940534" y="5954845"/>
              <a:ext cx="846760" cy="720036"/>
            </a:xfrm>
            <a:prstGeom prst="ellipse">
              <a:avLst/>
            </a:prstGeom>
            <a:solidFill>
              <a:srgbClr val="FF8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FD73C0B-399D-86B9-A863-22C7DD058452}"/>
                </a:ext>
              </a:extLst>
            </p:cNvPr>
            <p:cNvPicPr>
              <a:picLocks noChangeAspect="1"/>
            </p:cNvPicPr>
            <p:nvPr/>
          </p:nvPicPr>
          <p:blipFill>
            <a:blip r:embed="rId8"/>
            <a:stretch>
              <a:fillRect/>
            </a:stretch>
          </p:blipFill>
          <p:spPr>
            <a:xfrm>
              <a:off x="1971747" y="6166906"/>
              <a:ext cx="755380" cy="314351"/>
            </a:xfrm>
            <a:prstGeom prst="rect">
              <a:avLst/>
            </a:prstGeom>
          </p:spPr>
        </p:pic>
      </p:grpSp>
      <p:grpSp>
        <p:nvGrpSpPr>
          <p:cNvPr id="20" name="Group 19">
            <a:extLst>
              <a:ext uri="{FF2B5EF4-FFF2-40B4-BE49-F238E27FC236}">
                <a16:creationId xmlns:a16="http://schemas.microsoft.com/office/drawing/2014/main" id="{7CC78111-6F06-3C9E-E6DA-4B7F417C631C}"/>
              </a:ext>
            </a:extLst>
          </p:cNvPr>
          <p:cNvGrpSpPr/>
          <p:nvPr/>
        </p:nvGrpSpPr>
        <p:grpSpPr>
          <a:xfrm>
            <a:off x="8219985" y="6001540"/>
            <a:ext cx="851373" cy="720036"/>
            <a:chOff x="8219985" y="6001540"/>
            <a:chExt cx="851373" cy="720036"/>
          </a:xfrm>
        </p:grpSpPr>
        <p:sp>
          <p:nvSpPr>
            <p:cNvPr id="79" name="Oval 78">
              <a:extLst>
                <a:ext uri="{FF2B5EF4-FFF2-40B4-BE49-F238E27FC236}">
                  <a16:creationId xmlns:a16="http://schemas.microsoft.com/office/drawing/2014/main" id="{D2A1D2D3-F52E-B074-BBC4-41F5FB746451}"/>
                </a:ext>
              </a:extLst>
            </p:cNvPr>
            <p:cNvSpPr/>
            <p:nvPr/>
          </p:nvSpPr>
          <p:spPr>
            <a:xfrm>
              <a:off x="8219985" y="6001540"/>
              <a:ext cx="846760" cy="720036"/>
            </a:xfrm>
            <a:prstGeom prst="ellipse">
              <a:avLst/>
            </a:prstGeom>
            <a:solidFill>
              <a:srgbClr val="F36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Schools as Living Labs - SALL">
              <a:extLst>
                <a:ext uri="{FF2B5EF4-FFF2-40B4-BE49-F238E27FC236}">
                  <a16:creationId xmlns:a16="http://schemas.microsoft.com/office/drawing/2014/main" id="{36F54610-AEE1-F400-838C-ABF91043D5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87998" y="6157228"/>
              <a:ext cx="783360" cy="4919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0A19F8C0-1B87-C73C-CD02-BA43C77D2405}"/>
              </a:ext>
            </a:extLst>
          </p:cNvPr>
          <p:cNvGrpSpPr/>
          <p:nvPr/>
        </p:nvGrpSpPr>
        <p:grpSpPr>
          <a:xfrm>
            <a:off x="8898728" y="6007730"/>
            <a:ext cx="1226926" cy="669004"/>
            <a:chOff x="8898728" y="6007730"/>
            <a:chExt cx="1226926" cy="669004"/>
          </a:xfrm>
        </p:grpSpPr>
        <p:sp>
          <p:nvSpPr>
            <p:cNvPr id="82" name="Oval 81">
              <a:extLst>
                <a:ext uri="{FF2B5EF4-FFF2-40B4-BE49-F238E27FC236}">
                  <a16:creationId xmlns:a16="http://schemas.microsoft.com/office/drawing/2014/main" id="{6CEC80AB-457B-D5B4-2617-24F801C9F3A5}"/>
                </a:ext>
              </a:extLst>
            </p:cNvPr>
            <p:cNvSpPr/>
            <p:nvPr/>
          </p:nvSpPr>
          <p:spPr>
            <a:xfrm>
              <a:off x="9080024" y="6007730"/>
              <a:ext cx="764986" cy="669004"/>
            </a:xfrm>
            <a:prstGeom prst="ellipse">
              <a:avLst/>
            </a:prstGeom>
            <a:solidFill>
              <a:srgbClr val="FC9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A8E78A2-1DBC-1398-745B-39ED510F9D13}"/>
                </a:ext>
              </a:extLst>
            </p:cNvPr>
            <p:cNvPicPr>
              <a:picLocks noChangeAspect="1"/>
            </p:cNvPicPr>
            <p:nvPr/>
          </p:nvPicPr>
          <p:blipFill>
            <a:blip r:embed="rId10"/>
            <a:stretch>
              <a:fillRect/>
            </a:stretch>
          </p:blipFill>
          <p:spPr>
            <a:xfrm>
              <a:off x="8898728" y="6086940"/>
              <a:ext cx="1226926" cy="510584"/>
            </a:xfrm>
            <a:prstGeom prst="rect">
              <a:avLst/>
            </a:prstGeom>
          </p:spPr>
        </p:pic>
      </p:grpSp>
      <p:grpSp>
        <p:nvGrpSpPr>
          <p:cNvPr id="7" name="Group 6">
            <a:extLst>
              <a:ext uri="{FF2B5EF4-FFF2-40B4-BE49-F238E27FC236}">
                <a16:creationId xmlns:a16="http://schemas.microsoft.com/office/drawing/2014/main" id="{4720EC5F-74F9-E104-6278-6A286151B6C7}"/>
              </a:ext>
            </a:extLst>
          </p:cNvPr>
          <p:cNvGrpSpPr/>
          <p:nvPr/>
        </p:nvGrpSpPr>
        <p:grpSpPr>
          <a:xfrm>
            <a:off x="2900864" y="5920389"/>
            <a:ext cx="877753" cy="746379"/>
            <a:chOff x="2900864" y="5920389"/>
            <a:chExt cx="877753" cy="746379"/>
          </a:xfrm>
        </p:grpSpPr>
        <p:sp>
          <p:nvSpPr>
            <p:cNvPr id="78" name="Oval 77">
              <a:extLst>
                <a:ext uri="{FF2B5EF4-FFF2-40B4-BE49-F238E27FC236}">
                  <a16:creationId xmlns:a16="http://schemas.microsoft.com/office/drawing/2014/main" id="{20A9BB13-6018-BAD0-9927-1AD527FE8C2C}"/>
                </a:ext>
              </a:extLst>
            </p:cNvPr>
            <p:cNvSpPr/>
            <p:nvPr/>
          </p:nvSpPr>
          <p:spPr>
            <a:xfrm>
              <a:off x="2900864" y="5920389"/>
              <a:ext cx="877753" cy="74637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descr="MOST – ICSE – International Centre for Stem Education">
              <a:extLst>
                <a:ext uri="{FF2B5EF4-FFF2-40B4-BE49-F238E27FC236}">
                  <a16:creationId xmlns:a16="http://schemas.microsoft.com/office/drawing/2014/main" id="{B566E640-C04F-4C45-5DC9-F010B9A9EAD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15682" y="6063537"/>
              <a:ext cx="841879" cy="4149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F2F20515-FB61-441C-3CD6-37EC4E1E3E9D}"/>
              </a:ext>
            </a:extLst>
          </p:cNvPr>
          <p:cNvGrpSpPr/>
          <p:nvPr/>
        </p:nvGrpSpPr>
        <p:grpSpPr>
          <a:xfrm>
            <a:off x="3779681" y="5952991"/>
            <a:ext cx="950254" cy="720036"/>
            <a:chOff x="3813576" y="5919963"/>
            <a:chExt cx="950254" cy="720036"/>
          </a:xfrm>
        </p:grpSpPr>
        <p:sp>
          <p:nvSpPr>
            <p:cNvPr id="81" name="Oval 80">
              <a:extLst>
                <a:ext uri="{FF2B5EF4-FFF2-40B4-BE49-F238E27FC236}">
                  <a16:creationId xmlns:a16="http://schemas.microsoft.com/office/drawing/2014/main" id="{DD57C86B-7516-A2E4-F000-136329ED81BC}"/>
                </a:ext>
              </a:extLst>
            </p:cNvPr>
            <p:cNvSpPr/>
            <p:nvPr/>
          </p:nvSpPr>
          <p:spPr>
            <a:xfrm>
              <a:off x="3873455" y="5919963"/>
              <a:ext cx="846760" cy="720036"/>
            </a:xfrm>
            <a:prstGeom prst="ellipse">
              <a:avLst/>
            </a:prstGeom>
            <a:solidFill>
              <a:srgbClr val="FFFB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121EB47-0008-B927-65FE-0C1775F8075C}"/>
                </a:ext>
              </a:extLst>
            </p:cNvPr>
            <p:cNvPicPr>
              <a:picLocks noChangeAspect="1"/>
            </p:cNvPicPr>
            <p:nvPr/>
          </p:nvPicPr>
          <p:blipFill rotWithShape="1">
            <a:blip r:embed="rId12"/>
            <a:srcRect l="-2264" t="1203" r="50349"/>
            <a:stretch/>
          </p:blipFill>
          <p:spPr>
            <a:xfrm>
              <a:off x="3813576" y="5976188"/>
              <a:ext cx="750335" cy="396381"/>
            </a:xfrm>
            <a:prstGeom prst="rect">
              <a:avLst/>
            </a:prstGeom>
          </p:spPr>
        </p:pic>
        <p:pic>
          <p:nvPicPr>
            <p:cNvPr id="35" name="Picture 34">
              <a:extLst>
                <a:ext uri="{FF2B5EF4-FFF2-40B4-BE49-F238E27FC236}">
                  <a16:creationId xmlns:a16="http://schemas.microsoft.com/office/drawing/2014/main" id="{BF93F7CE-7B74-E71D-37BE-CFB5DAE40389}"/>
                </a:ext>
              </a:extLst>
            </p:cNvPr>
            <p:cNvPicPr>
              <a:picLocks noChangeAspect="1"/>
            </p:cNvPicPr>
            <p:nvPr/>
          </p:nvPicPr>
          <p:blipFill rotWithShape="1">
            <a:blip r:embed="rId12"/>
            <a:srcRect l="48085" t="3047" b="-1844"/>
            <a:stretch/>
          </p:blipFill>
          <p:spPr>
            <a:xfrm>
              <a:off x="4013495" y="6214586"/>
              <a:ext cx="750335" cy="396381"/>
            </a:xfrm>
            <a:prstGeom prst="rect">
              <a:avLst/>
            </a:prstGeom>
          </p:spPr>
        </p:pic>
      </p:grpSp>
      <p:grpSp>
        <p:nvGrpSpPr>
          <p:cNvPr id="4" name="Group 3">
            <a:extLst>
              <a:ext uri="{FF2B5EF4-FFF2-40B4-BE49-F238E27FC236}">
                <a16:creationId xmlns:a16="http://schemas.microsoft.com/office/drawing/2014/main" id="{19CAE696-E720-360E-A771-84355F70A1AE}"/>
              </a:ext>
            </a:extLst>
          </p:cNvPr>
          <p:cNvGrpSpPr/>
          <p:nvPr/>
        </p:nvGrpSpPr>
        <p:grpSpPr>
          <a:xfrm>
            <a:off x="937005" y="5922418"/>
            <a:ext cx="981931" cy="720036"/>
            <a:chOff x="937005" y="5922418"/>
            <a:chExt cx="981931" cy="720036"/>
          </a:xfrm>
        </p:grpSpPr>
        <p:sp>
          <p:nvSpPr>
            <p:cNvPr id="75" name="Oval 74">
              <a:extLst>
                <a:ext uri="{FF2B5EF4-FFF2-40B4-BE49-F238E27FC236}">
                  <a16:creationId xmlns:a16="http://schemas.microsoft.com/office/drawing/2014/main" id="{B9C30585-4E2D-F5CC-DEF4-2E5971584D28}"/>
                </a:ext>
              </a:extLst>
            </p:cNvPr>
            <p:cNvSpPr/>
            <p:nvPr/>
          </p:nvSpPr>
          <p:spPr>
            <a:xfrm>
              <a:off x="1011436" y="5922418"/>
              <a:ext cx="846760" cy="720036"/>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B027BBB-77FE-2933-B00C-BE088A4E3E75}"/>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foregroundMark x1="34000" y1="65017" x2="34000" y2="65017"/>
                          <a14:foregroundMark x1="57900" y1="65529" x2="57900" y2="65529"/>
                          <a14:foregroundMark x1="58000" y1="62628" x2="58000" y2="62628"/>
                          <a14:foregroundMark x1="69400" y1="63140" x2="69400" y2="63140"/>
                          <a14:foregroundMark x1="37700" y1="64505" x2="37700" y2="64505"/>
                          <a14:foregroundMark x1="37500" y1="61945" x2="37500" y2="61945"/>
                          <a14:foregroundMark x1="80900" y1="62628" x2="80900" y2="62628"/>
                          <a14:foregroundMark x1="32700" y1="22355" x2="32700" y2="22355"/>
                          <a14:foregroundMark x1="32700" y1="21672" x2="32700" y2="21672"/>
                          <a14:foregroundMark x1="35100" y1="21672" x2="35100" y2="21672"/>
                          <a14:foregroundMark x1="37900" y1="21843" x2="37900" y2="21843"/>
                          <a14:foregroundMark x1="29500" y1="31399" x2="29500" y2="31399"/>
                          <a14:foregroundMark x1="29500" y1="31058" x2="29800" y2="31741"/>
                          <a14:foregroundMark x1="39300" y1="63481" x2="39300" y2="63481"/>
                          <a14:backgroundMark x1="72900" y1="64164" x2="72900" y2="64164"/>
                        </a14:backgroundRemoval>
                      </a14:imgEffect>
                    </a14:imgLayer>
                  </a14:imgProps>
                </a:ext>
              </a:extLst>
            </a:blip>
            <a:stretch>
              <a:fillRect/>
            </a:stretch>
          </p:blipFill>
          <p:spPr>
            <a:xfrm>
              <a:off x="937005" y="5954845"/>
              <a:ext cx="981931" cy="575411"/>
            </a:xfrm>
            <a:prstGeom prst="rect">
              <a:avLst/>
            </a:prstGeom>
          </p:spPr>
        </p:pic>
      </p:grpSp>
      <p:grpSp>
        <p:nvGrpSpPr>
          <p:cNvPr id="15" name="Group 14">
            <a:extLst>
              <a:ext uri="{FF2B5EF4-FFF2-40B4-BE49-F238E27FC236}">
                <a16:creationId xmlns:a16="http://schemas.microsoft.com/office/drawing/2014/main" id="{2089D07F-BDFA-391E-BFCB-157F23907DB3}"/>
              </a:ext>
            </a:extLst>
          </p:cNvPr>
          <p:cNvGrpSpPr/>
          <p:nvPr/>
        </p:nvGrpSpPr>
        <p:grpSpPr>
          <a:xfrm>
            <a:off x="5589939" y="5979236"/>
            <a:ext cx="1088023" cy="1210862"/>
            <a:chOff x="5589939" y="5979236"/>
            <a:chExt cx="1088023" cy="1210862"/>
          </a:xfrm>
        </p:grpSpPr>
        <p:sp>
          <p:nvSpPr>
            <p:cNvPr id="77" name="Oval 76">
              <a:extLst>
                <a:ext uri="{FF2B5EF4-FFF2-40B4-BE49-F238E27FC236}">
                  <a16:creationId xmlns:a16="http://schemas.microsoft.com/office/drawing/2014/main" id="{D07B5165-B1EE-1790-D409-91CEC8AFE35D}"/>
                </a:ext>
              </a:extLst>
            </p:cNvPr>
            <p:cNvSpPr/>
            <p:nvPr/>
          </p:nvSpPr>
          <p:spPr>
            <a:xfrm>
              <a:off x="5705669" y="5979236"/>
              <a:ext cx="846760" cy="720036"/>
            </a:xfrm>
            <a:prstGeom prst="ellipse">
              <a:avLst/>
            </a:prstGeom>
            <a:solidFill>
              <a:srgbClr val="FFFFF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F216955F-4C53-4521-60FF-4B02CF01ED65}"/>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5589939" y="6000617"/>
              <a:ext cx="1088023" cy="1189481"/>
            </a:xfrm>
            <a:prstGeom prst="rect">
              <a:avLst/>
            </a:prstGeom>
          </p:spPr>
        </p:pic>
      </p:grpSp>
      <p:sp>
        <p:nvSpPr>
          <p:cNvPr id="2" name="TextBox 1">
            <a:extLst>
              <a:ext uri="{FF2B5EF4-FFF2-40B4-BE49-F238E27FC236}">
                <a16:creationId xmlns:a16="http://schemas.microsoft.com/office/drawing/2014/main" id="{CD358737-0D9C-71D6-7E38-12CA2AE0DADF}"/>
              </a:ext>
            </a:extLst>
          </p:cNvPr>
          <p:cNvSpPr txBox="1"/>
          <p:nvPr/>
        </p:nvSpPr>
        <p:spPr>
          <a:xfrm>
            <a:off x="7581886" y="4912281"/>
            <a:ext cx="1484859" cy="646331"/>
          </a:xfrm>
          <a:prstGeom prst="rect">
            <a:avLst/>
          </a:prstGeom>
          <a:noFill/>
        </p:spPr>
        <p:txBody>
          <a:bodyPr wrap="square" rtlCol="0">
            <a:spAutoFit/>
          </a:bodyPr>
          <a:lstStyle/>
          <a:p>
            <a:r>
              <a:rPr lang="en-US" dirty="0"/>
              <a:t>Ale Okada (Org.)</a:t>
            </a:r>
          </a:p>
        </p:txBody>
      </p:sp>
      <p:sp>
        <p:nvSpPr>
          <p:cNvPr id="10" name="Oval 9">
            <a:extLst>
              <a:ext uri="{FF2B5EF4-FFF2-40B4-BE49-F238E27FC236}">
                <a16:creationId xmlns:a16="http://schemas.microsoft.com/office/drawing/2014/main" id="{AADF4AE1-505A-6D97-F498-4028C4EF2B44}"/>
              </a:ext>
            </a:extLst>
          </p:cNvPr>
          <p:cNvSpPr/>
          <p:nvPr/>
        </p:nvSpPr>
        <p:spPr>
          <a:xfrm>
            <a:off x="7041400" y="4882872"/>
            <a:ext cx="467860" cy="41768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400DB66-39E5-4A50-0FEB-E88A8E88F997}"/>
              </a:ext>
            </a:extLst>
          </p:cNvPr>
          <p:cNvSpPr txBox="1"/>
          <p:nvPr/>
        </p:nvSpPr>
        <p:spPr>
          <a:xfrm>
            <a:off x="2296173" y="1601354"/>
            <a:ext cx="5588086" cy="707886"/>
          </a:xfrm>
          <a:prstGeom prst="rect">
            <a:avLst/>
          </a:prstGeom>
          <a:noFill/>
        </p:spPr>
        <p:txBody>
          <a:bodyPr wrap="square">
            <a:spAutoFit/>
          </a:bodyPr>
          <a:lstStyle/>
          <a:p>
            <a:pPr algn="ctr"/>
            <a:r>
              <a:rPr lang="en-GB" sz="2000" b="1" i="1" dirty="0">
                <a:latin typeface="+mj-lt"/>
                <a:ea typeface="Times New Roman" panose="02020603050405020304" pitchFamily="18" charset="0"/>
              </a:rPr>
              <a:t>Students learn with </a:t>
            </a:r>
            <a:r>
              <a:rPr lang="en-GB" sz="2000" b="1" i="1" dirty="0">
                <a:effectLst/>
                <a:latin typeface="+mj-lt"/>
                <a:ea typeface="Times New Roman" panose="02020603050405020304" pitchFamily="18" charset="0"/>
              </a:rPr>
              <a:t>real-life projects supported by teachers, families/communities and professionals</a:t>
            </a:r>
            <a:endParaRPr lang="en-US" sz="2000" b="1" dirty="0">
              <a:latin typeface="+mj-lt"/>
            </a:endParaRPr>
          </a:p>
        </p:txBody>
      </p:sp>
    </p:spTree>
    <p:extLst>
      <p:ext uri="{BB962C8B-B14F-4D97-AF65-F5344CB8AC3E}">
        <p14:creationId xmlns:p14="http://schemas.microsoft.com/office/powerpoint/2010/main" val="600578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5E891A1-D2C4-A939-B199-7CAD6CF78271}"/>
              </a:ext>
            </a:extLst>
          </p:cNvPr>
          <p:cNvSpPr/>
          <p:nvPr/>
        </p:nvSpPr>
        <p:spPr>
          <a:xfrm flipV="1">
            <a:off x="23505" y="1488122"/>
            <a:ext cx="9905999" cy="4021320"/>
          </a:xfrm>
          <a:prstGeom prst="rect">
            <a:avLst/>
          </a:prstGeom>
          <a:gradFill>
            <a:gsLst>
              <a:gs pos="0">
                <a:srgbClr val="F475A6"/>
              </a:gs>
              <a:gs pos="32000">
                <a:srgbClr val="E8494D"/>
              </a:gs>
              <a:gs pos="100000">
                <a:srgbClr val="FC9319"/>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FBC0F2A-648B-2097-B585-5E3CFE898229}"/>
              </a:ext>
            </a:extLst>
          </p:cNvPr>
          <p:cNvSpPr/>
          <p:nvPr/>
        </p:nvSpPr>
        <p:spPr>
          <a:xfrm flipV="1">
            <a:off x="0" y="6146695"/>
            <a:ext cx="9953011" cy="717400"/>
          </a:xfrm>
          <a:prstGeom prst="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EB6852A-6C26-CAEC-7E2F-22A2BFABFF9C}"/>
              </a:ext>
            </a:extLst>
          </p:cNvPr>
          <p:cNvSpPr txBox="1"/>
          <p:nvPr/>
        </p:nvSpPr>
        <p:spPr>
          <a:xfrm>
            <a:off x="10555593" y="-1231313"/>
            <a:ext cx="184731" cy="369332"/>
          </a:xfrm>
          <a:prstGeom prst="rect">
            <a:avLst/>
          </a:prstGeom>
          <a:solidFill>
            <a:schemeClr val="accent2"/>
          </a:solidFill>
        </p:spPr>
        <p:txBody>
          <a:bodyPr wrap="none" rtlCol="0">
            <a:spAutoFit/>
          </a:bodyPr>
          <a:lstStyle/>
          <a:p>
            <a:endParaRPr lang="en-US"/>
          </a:p>
        </p:txBody>
      </p:sp>
      <p:sp>
        <p:nvSpPr>
          <p:cNvPr id="72" name="Oval 71">
            <a:extLst>
              <a:ext uri="{FF2B5EF4-FFF2-40B4-BE49-F238E27FC236}">
                <a16:creationId xmlns:a16="http://schemas.microsoft.com/office/drawing/2014/main" id="{D6E87639-971F-75E3-3A7F-AA59E061C0E0}"/>
              </a:ext>
            </a:extLst>
          </p:cNvPr>
          <p:cNvSpPr/>
          <p:nvPr/>
        </p:nvSpPr>
        <p:spPr>
          <a:xfrm>
            <a:off x="3185504" y="1819206"/>
            <a:ext cx="3371120" cy="3219588"/>
          </a:xfrm>
          <a:prstGeom prst="ellipse">
            <a:avLst/>
          </a:prstGeom>
          <a:blipFill>
            <a:blip r:embed="rId3"/>
            <a:stretch>
              <a:fillRect/>
            </a:stretch>
          </a:blipFill>
          <a:ln w="146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3F62A4-2A0D-1D27-47F0-DA02E6C2D728}"/>
              </a:ext>
            </a:extLst>
          </p:cNvPr>
          <p:cNvSpPr txBox="1"/>
          <p:nvPr/>
        </p:nvSpPr>
        <p:spPr>
          <a:xfrm>
            <a:off x="2612048" y="5496772"/>
            <a:ext cx="6006036" cy="369332"/>
          </a:xfrm>
          <a:prstGeom prst="rect">
            <a:avLst/>
          </a:prstGeom>
          <a:noFill/>
        </p:spPr>
        <p:txBody>
          <a:bodyPr wrap="square" rtlCol="0">
            <a:spAutoFit/>
          </a:bodyPr>
          <a:lstStyle/>
          <a:p>
            <a:r>
              <a:rPr lang="en-US" dirty="0"/>
              <a:t>Please check the logo of your project  and reuse it in your slide</a:t>
            </a:r>
          </a:p>
        </p:txBody>
      </p:sp>
      <p:sp>
        <p:nvSpPr>
          <p:cNvPr id="73" name="TextBox 72">
            <a:extLst>
              <a:ext uri="{FF2B5EF4-FFF2-40B4-BE49-F238E27FC236}">
                <a16:creationId xmlns:a16="http://schemas.microsoft.com/office/drawing/2014/main" id="{97CCC84D-C6DD-B011-156C-D60CC13CA561}"/>
              </a:ext>
            </a:extLst>
          </p:cNvPr>
          <p:cNvSpPr txBox="1"/>
          <p:nvPr/>
        </p:nvSpPr>
        <p:spPr>
          <a:xfrm>
            <a:off x="891938" y="-24016"/>
            <a:ext cx="8396556" cy="1323439"/>
          </a:xfrm>
          <a:prstGeom prst="rect">
            <a:avLst/>
          </a:prstGeom>
          <a:noFill/>
        </p:spPr>
        <p:txBody>
          <a:bodyPr wrap="square">
            <a:spAutoFit/>
          </a:bodyPr>
          <a:lstStyle/>
          <a:p>
            <a:pPr algn="ctr"/>
            <a:r>
              <a:rPr lang="en-GB" sz="4000" b="1" i="1" dirty="0">
                <a:solidFill>
                  <a:srgbClr val="1F497D"/>
                </a:solidFill>
                <a:effectLst/>
                <a:latin typeface="Calibri" panose="020F0502020204030204" pitchFamily="34" charset="0"/>
              </a:rPr>
              <a:t>Evaluation approaches for measuring the impact of open schooling </a:t>
            </a:r>
            <a:r>
              <a:rPr lang="en-GB" sz="4000" b="0" i="0" dirty="0">
                <a:solidFill>
                  <a:srgbClr val="1F497D"/>
                </a:solidFill>
                <a:effectLst/>
                <a:latin typeface="Calibri" panose="020F0502020204030204" pitchFamily="34" charset="0"/>
              </a:rPr>
              <a:t> </a:t>
            </a:r>
            <a:endParaRPr lang="en-US" sz="4000" dirty="0"/>
          </a:p>
        </p:txBody>
      </p:sp>
      <p:sp>
        <p:nvSpPr>
          <p:cNvPr id="74" name="Oval 73">
            <a:extLst>
              <a:ext uri="{FF2B5EF4-FFF2-40B4-BE49-F238E27FC236}">
                <a16:creationId xmlns:a16="http://schemas.microsoft.com/office/drawing/2014/main" id="{3D79961D-B77A-9314-6863-D5F857331692}"/>
              </a:ext>
            </a:extLst>
          </p:cNvPr>
          <p:cNvSpPr/>
          <p:nvPr/>
        </p:nvSpPr>
        <p:spPr>
          <a:xfrm>
            <a:off x="82338" y="5922418"/>
            <a:ext cx="846760" cy="720036"/>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ADA45D0-59B2-98E5-4975-BEA8E5DC29E3}"/>
              </a:ext>
            </a:extLst>
          </p:cNvPr>
          <p:cNvGrpSpPr/>
          <p:nvPr/>
        </p:nvGrpSpPr>
        <p:grpSpPr>
          <a:xfrm>
            <a:off x="4815053" y="5979236"/>
            <a:ext cx="846760" cy="720036"/>
            <a:chOff x="4815053" y="5979236"/>
            <a:chExt cx="846760" cy="720036"/>
          </a:xfrm>
        </p:grpSpPr>
        <p:sp>
          <p:nvSpPr>
            <p:cNvPr id="80" name="Oval 79">
              <a:extLst>
                <a:ext uri="{FF2B5EF4-FFF2-40B4-BE49-F238E27FC236}">
                  <a16:creationId xmlns:a16="http://schemas.microsoft.com/office/drawing/2014/main" id="{6BF701B4-DD10-D501-6020-CD980204F852}"/>
                </a:ext>
              </a:extLst>
            </p:cNvPr>
            <p:cNvSpPr/>
            <p:nvPr/>
          </p:nvSpPr>
          <p:spPr>
            <a:xfrm>
              <a:off x="4815053" y="5979236"/>
              <a:ext cx="846760" cy="720036"/>
            </a:xfrm>
            <a:prstGeom prst="ellipse">
              <a:avLst/>
            </a:prstGeom>
            <a:solidFill>
              <a:srgbClr val="F475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penScienceHub">
              <a:extLst>
                <a:ext uri="{FF2B5EF4-FFF2-40B4-BE49-F238E27FC236}">
                  <a16:creationId xmlns:a16="http://schemas.microsoft.com/office/drawing/2014/main" id="{38CC372A-E33D-D414-39F6-CB7C8086DC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861" y="6157529"/>
              <a:ext cx="764986" cy="3481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4B68B62C-DE3A-4D80-F097-E9154BC8AF83}"/>
              </a:ext>
            </a:extLst>
          </p:cNvPr>
          <p:cNvGrpSpPr/>
          <p:nvPr/>
        </p:nvGrpSpPr>
        <p:grpSpPr>
          <a:xfrm>
            <a:off x="7431559" y="5979236"/>
            <a:ext cx="764986" cy="731310"/>
            <a:chOff x="7431559" y="5979236"/>
            <a:chExt cx="764986" cy="731310"/>
          </a:xfrm>
        </p:grpSpPr>
        <p:sp>
          <p:nvSpPr>
            <p:cNvPr id="51" name="Oval 50">
              <a:extLst>
                <a:ext uri="{FF2B5EF4-FFF2-40B4-BE49-F238E27FC236}">
                  <a16:creationId xmlns:a16="http://schemas.microsoft.com/office/drawing/2014/main" id="{C84E86C8-D7AC-A575-3A0C-9D362EB8BB99}"/>
                </a:ext>
              </a:extLst>
            </p:cNvPr>
            <p:cNvSpPr/>
            <p:nvPr/>
          </p:nvSpPr>
          <p:spPr>
            <a:xfrm>
              <a:off x="7431559" y="5990510"/>
              <a:ext cx="764986" cy="72003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Pulchra Schools | A science in the city project">
              <a:extLst>
                <a:ext uri="{FF2B5EF4-FFF2-40B4-BE49-F238E27FC236}">
                  <a16:creationId xmlns:a16="http://schemas.microsoft.com/office/drawing/2014/main" id="{D5EAC7E5-5405-8A74-B37B-C622023D88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5176" y="5979236"/>
              <a:ext cx="524310" cy="6472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7FCAB59D-6A5F-8F4B-A5C6-DC361F2DFEA1}"/>
              </a:ext>
            </a:extLst>
          </p:cNvPr>
          <p:cNvGrpSpPr/>
          <p:nvPr/>
        </p:nvGrpSpPr>
        <p:grpSpPr>
          <a:xfrm>
            <a:off x="6534854" y="6000269"/>
            <a:ext cx="877614" cy="720036"/>
            <a:chOff x="6534854" y="6000269"/>
            <a:chExt cx="877614" cy="720036"/>
          </a:xfrm>
        </p:grpSpPr>
        <p:sp>
          <p:nvSpPr>
            <p:cNvPr id="50" name="Oval 49">
              <a:extLst>
                <a:ext uri="{FF2B5EF4-FFF2-40B4-BE49-F238E27FC236}">
                  <a16:creationId xmlns:a16="http://schemas.microsoft.com/office/drawing/2014/main" id="{A0F909D4-49DD-800F-7D7A-14EB8440C1E8}"/>
                </a:ext>
              </a:extLst>
            </p:cNvPr>
            <p:cNvSpPr/>
            <p:nvPr/>
          </p:nvSpPr>
          <p:spPr>
            <a:xfrm>
              <a:off x="6534854" y="6000269"/>
              <a:ext cx="846760" cy="72003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DDDDFBF-F6C5-9F7A-A44D-C23526EFD386}"/>
                </a:ext>
              </a:extLst>
            </p:cNvPr>
            <p:cNvPicPr>
              <a:picLocks noChangeAspect="1"/>
            </p:cNvPicPr>
            <p:nvPr/>
          </p:nvPicPr>
          <p:blipFill>
            <a:blip r:embed="rId7"/>
            <a:stretch>
              <a:fillRect/>
            </a:stretch>
          </p:blipFill>
          <p:spPr>
            <a:xfrm>
              <a:off x="6565708" y="6062746"/>
              <a:ext cx="846760" cy="604022"/>
            </a:xfrm>
            <a:prstGeom prst="rect">
              <a:avLst/>
            </a:prstGeom>
          </p:spPr>
        </p:pic>
      </p:grpSp>
      <p:grpSp>
        <p:nvGrpSpPr>
          <p:cNvPr id="5" name="Group 4">
            <a:extLst>
              <a:ext uri="{FF2B5EF4-FFF2-40B4-BE49-F238E27FC236}">
                <a16:creationId xmlns:a16="http://schemas.microsoft.com/office/drawing/2014/main" id="{58823A50-D166-C803-13F4-138DB7CF192E}"/>
              </a:ext>
            </a:extLst>
          </p:cNvPr>
          <p:cNvGrpSpPr/>
          <p:nvPr/>
        </p:nvGrpSpPr>
        <p:grpSpPr>
          <a:xfrm>
            <a:off x="1940534" y="5954845"/>
            <a:ext cx="846760" cy="720036"/>
            <a:chOff x="1940534" y="5954845"/>
            <a:chExt cx="846760" cy="720036"/>
          </a:xfrm>
        </p:grpSpPr>
        <p:sp>
          <p:nvSpPr>
            <p:cNvPr id="76" name="Oval 75">
              <a:extLst>
                <a:ext uri="{FF2B5EF4-FFF2-40B4-BE49-F238E27FC236}">
                  <a16:creationId xmlns:a16="http://schemas.microsoft.com/office/drawing/2014/main" id="{75AD49C4-913D-9BC4-7686-A87054CA60B8}"/>
                </a:ext>
              </a:extLst>
            </p:cNvPr>
            <p:cNvSpPr/>
            <p:nvPr/>
          </p:nvSpPr>
          <p:spPr>
            <a:xfrm>
              <a:off x="1940534" y="5954845"/>
              <a:ext cx="846760" cy="720036"/>
            </a:xfrm>
            <a:prstGeom prst="ellipse">
              <a:avLst/>
            </a:prstGeom>
            <a:solidFill>
              <a:srgbClr val="FF8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FD73C0B-399D-86B9-A863-22C7DD058452}"/>
                </a:ext>
              </a:extLst>
            </p:cNvPr>
            <p:cNvPicPr>
              <a:picLocks noChangeAspect="1"/>
            </p:cNvPicPr>
            <p:nvPr/>
          </p:nvPicPr>
          <p:blipFill>
            <a:blip r:embed="rId8"/>
            <a:stretch>
              <a:fillRect/>
            </a:stretch>
          </p:blipFill>
          <p:spPr>
            <a:xfrm>
              <a:off x="1971747" y="6166906"/>
              <a:ext cx="755380" cy="314351"/>
            </a:xfrm>
            <a:prstGeom prst="rect">
              <a:avLst/>
            </a:prstGeom>
          </p:spPr>
        </p:pic>
      </p:grpSp>
      <p:grpSp>
        <p:nvGrpSpPr>
          <p:cNvPr id="20" name="Group 19">
            <a:extLst>
              <a:ext uri="{FF2B5EF4-FFF2-40B4-BE49-F238E27FC236}">
                <a16:creationId xmlns:a16="http://schemas.microsoft.com/office/drawing/2014/main" id="{7CC78111-6F06-3C9E-E6DA-4B7F417C631C}"/>
              </a:ext>
            </a:extLst>
          </p:cNvPr>
          <p:cNvGrpSpPr/>
          <p:nvPr/>
        </p:nvGrpSpPr>
        <p:grpSpPr>
          <a:xfrm>
            <a:off x="8219985" y="6001540"/>
            <a:ext cx="851373" cy="720036"/>
            <a:chOff x="8219985" y="6001540"/>
            <a:chExt cx="851373" cy="720036"/>
          </a:xfrm>
        </p:grpSpPr>
        <p:sp>
          <p:nvSpPr>
            <p:cNvPr id="79" name="Oval 78">
              <a:extLst>
                <a:ext uri="{FF2B5EF4-FFF2-40B4-BE49-F238E27FC236}">
                  <a16:creationId xmlns:a16="http://schemas.microsoft.com/office/drawing/2014/main" id="{D2A1D2D3-F52E-B074-BBC4-41F5FB746451}"/>
                </a:ext>
              </a:extLst>
            </p:cNvPr>
            <p:cNvSpPr/>
            <p:nvPr/>
          </p:nvSpPr>
          <p:spPr>
            <a:xfrm>
              <a:off x="8219985" y="6001540"/>
              <a:ext cx="846760" cy="720036"/>
            </a:xfrm>
            <a:prstGeom prst="ellipse">
              <a:avLst/>
            </a:prstGeom>
            <a:solidFill>
              <a:srgbClr val="F36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Schools as Living Labs - SALL">
              <a:extLst>
                <a:ext uri="{FF2B5EF4-FFF2-40B4-BE49-F238E27FC236}">
                  <a16:creationId xmlns:a16="http://schemas.microsoft.com/office/drawing/2014/main" id="{36F54610-AEE1-F400-838C-ABF91043D5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87998" y="6157228"/>
              <a:ext cx="783360" cy="4919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0A19F8C0-1B87-C73C-CD02-BA43C77D2405}"/>
              </a:ext>
            </a:extLst>
          </p:cNvPr>
          <p:cNvGrpSpPr/>
          <p:nvPr/>
        </p:nvGrpSpPr>
        <p:grpSpPr>
          <a:xfrm>
            <a:off x="8898728" y="6007730"/>
            <a:ext cx="1226926" cy="669004"/>
            <a:chOff x="8898728" y="6007730"/>
            <a:chExt cx="1226926" cy="669004"/>
          </a:xfrm>
        </p:grpSpPr>
        <p:sp>
          <p:nvSpPr>
            <p:cNvPr id="82" name="Oval 81">
              <a:extLst>
                <a:ext uri="{FF2B5EF4-FFF2-40B4-BE49-F238E27FC236}">
                  <a16:creationId xmlns:a16="http://schemas.microsoft.com/office/drawing/2014/main" id="{6CEC80AB-457B-D5B4-2617-24F801C9F3A5}"/>
                </a:ext>
              </a:extLst>
            </p:cNvPr>
            <p:cNvSpPr/>
            <p:nvPr/>
          </p:nvSpPr>
          <p:spPr>
            <a:xfrm>
              <a:off x="9080024" y="6007730"/>
              <a:ext cx="764986" cy="669004"/>
            </a:xfrm>
            <a:prstGeom prst="ellipse">
              <a:avLst/>
            </a:prstGeom>
            <a:solidFill>
              <a:srgbClr val="FC9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A8E78A2-1DBC-1398-745B-39ED510F9D13}"/>
                </a:ext>
              </a:extLst>
            </p:cNvPr>
            <p:cNvPicPr>
              <a:picLocks noChangeAspect="1"/>
            </p:cNvPicPr>
            <p:nvPr/>
          </p:nvPicPr>
          <p:blipFill>
            <a:blip r:embed="rId10"/>
            <a:stretch>
              <a:fillRect/>
            </a:stretch>
          </p:blipFill>
          <p:spPr>
            <a:xfrm>
              <a:off x="8898728" y="6086940"/>
              <a:ext cx="1226926" cy="510584"/>
            </a:xfrm>
            <a:prstGeom prst="rect">
              <a:avLst/>
            </a:prstGeom>
          </p:spPr>
        </p:pic>
      </p:grpSp>
      <p:grpSp>
        <p:nvGrpSpPr>
          <p:cNvPr id="7" name="Group 6">
            <a:extLst>
              <a:ext uri="{FF2B5EF4-FFF2-40B4-BE49-F238E27FC236}">
                <a16:creationId xmlns:a16="http://schemas.microsoft.com/office/drawing/2014/main" id="{4720EC5F-74F9-E104-6278-6A286151B6C7}"/>
              </a:ext>
            </a:extLst>
          </p:cNvPr>
          <p:cNvGrpSpPr/>
          <p:nvPr/>
        </p:nvGrpSpPr>
        <p:grpSpPr>
          <a:xfrm>
            <a:off x="2900864" y="5920389"/>
            <a:ext cx="877753" cy="746379"/>
            <a:chOff x="2900864" y="5920389"/>
            <a:chExt cx="877753" cy="746379"/>
          </a:xfrm>
        </p:grpSpPr>
        <p:sp>
          <p:nvSpPr>
            <p:cNvPr id="78" name="Oval 77">
              <a:extLst>
                <a:ext uri="{FF2B5EF4-FFF2-40B4-BE49-F238E27FC236}">
                  <a16:creationId xmlns:a16="http://schemas.microsoft.com/office/drawing/2014/main" id="{20A9BB13-6018-BAD0-9927-1AD527FE8C2C}"/>
                </a:ext>
              </a:extLst>
            </p:cNvPr>
            <p:cNvSpPr/>
            <p:nvPr/>
          </p:nvSpPr>
          <p:spPr>
            <a:xfrm>
              <a:off x="2900864" y="5920389"/>
              <a:ext cx="877753" cy="74637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descr="MOST – ICSE – International Centre for Stem Education">
              <a:extLst>
                <a:ext uri="{FF2B5EF4-FFF2-40B4-BE49-F238E27FC236}">
                  <a16:creationId xmlns:a16="http://schemas.microsoft.com/office/drawing/2014/main" id="{B566E640-C04F-4C45-5DC9-F010B9A9EAD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15682" y="6063537"/>
              <a:ext cx="841879" cy="4149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F2F20515-FB61-441C-3CD6-37EC4E1E3E9D}"/>
              </a:ext>
            </a:extLst>
          </p:cNvPr>
          <p:cNvGrpSpPr/>
          <p:nvPr/>
        </p:nvGrpSpPr>
        <p:grpSpPr>
          <a:xfrm>
            <a:off x="3779681" y="5952991"/>
            <a:ext cx="950254" cy="720036"/>
            <a:chOff x="3813576" y="5919963"/>
            <a:chExt cx="950254" cy="720036"/>
          </a:xfrm>
        </p:grpSpPr>
        <p:sp>
          <p:nvSpPr>
            <p:cNvPr id="81" name="Oval 80">
              <a:extLst>
                <a:ext uri="{FF2B5EF4-FFF2-40B4-BE49-F238E27FC236}">
                  <a16:creationId xmlns:a16="http://schemas.microsoft.com/office/drawing/2014/main" id="{DD57C86B-7516-A2E4-F000-136329ED81BC}"/>
                </a:ext>
              </a:extLst>
            </p:cNvPr>
            <p:cNvSpPr/>
            <p:nvPr/>
          </p:nvSpPr>
          <p:spPr>
            <a:xfrm>
              <a:off x="3873455" y="5919963"/>
              <a:ext cx="846760" cy="720036"/>
            </a:xfrm>
            <a:prstGeom prst="ellipse">
              <a:avLst/>
            </a:prstGeom>
            <a:solidFill>
              <a:srgbClr val="FFFB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121EB47-0008-B927-65FE-0C1775F8075C}"/>
                </a:ext>
              </a:extLst>
            </p:cNvPr>
            <p:cNvPicPr>
              <a:picLocks noChangeAspect="1"/>
            </p:cNvPicPr>
            <p:nvPr/>
          </p:nvPicPr>
          <p:blipFill rotWithShape="1">
            <a:blip r:embed="rId12"/>
            <a:srcRect l="-2264" t="1203" r="50349"/>
            <a:stretch/>
          </p:blipFill>
          <p:spPr>
            <a:xfrm>
              <a:off x="3813576" y="5976188"/>
              <a:ext cx="750335" cy="396381"/>
            </a:xfrm>
            <a:prstGeom prst="rect">
              <a:avLst/>
            </a:prstGeom>
          </p:spPr>
        </p:pic>
        <p:pic>
          <p:nvPicPr>
            <p:cNvPr id="35" name="Picture 34">
              <a:extLst>
                <a:ext uri="{FF2B5EF4-FFF2-40B4-BE49-F238E27FC236}">
                  <a16:creationId xmlns:a16="http://schemas.microsoft.com/office/drawing/2014/main" id="{BF93F7CE-7B74-E71D-37BE-CFB5DAE40389}"/>
                </a:ext>
              </a:extLst>
            </p:cNvPr>
            <p:cNvPicPr>
              <a:picLocks noChangeAspect="1"/>
            </p:cNvPicPr>
            <p:nvPr/>
          </p:nvPicPr>
          <p:blipFill rotWithShape="1">
            <a:blip r:embed="rId12"/>
            <a:srcRect l="48085" t="3047" b="-1844"/>
            <a:stretch/>
          </p:blipFill>
          <p:spPr>
            <a:xfrm>
              <a:off x="4013495" y="6214586"/>
              <a:ext cx="750335" cy="396381"/>
            </a:xfrm>
            <a:prstGeom prst="rect">
              <a:avLst/>
            </a:prstGeom>
          </p:spPr>
        </p:pic>
      </p:grpSp>
      <p:grpSp>
        <p:nvGrpSpPr>
          <p:cNvPr id="4" name="Group 3">
            <a:extLst>
              <a:ext uri="{FF2B5EF4-FFF2-40B4-BE49-F238E27FC236}">
                <a16:creationId xmlns:a16="http://schemas.microsoft.com/office/drawing/2014/main" id="{19CAE696-E720-360E-A771-84355F70A1AE}"/>
              </a:ext>
            </a:extLst>
          </p:cNvPr>
          <p:cNvGrpSpPr/>
          <p:nvPr/>
        </p:nvGrpSpPr>
        <p:grpSpPr>
          <a:xfrm>
            <a:off x="937005" y="5922418"/>
            <a:ext cx="981931" cy="720036"/>
            <a:chOff x="937005" y="5922418"/>
            <a:chExt cx="981931" cy="720036"/>
          </a:xfrm>
        </p:grpSpPr>
        <p:sp>
          <p:nvSpPr>
            <p:cNvPr id="75" name="Oval 74">
              <a:extLst>
                <a:ext uri="{FF2B5EF4-FFF2-40B4-BE49-F238E27FC236}">
                  <a16:creationId xmlns:a16="http://schemas.microsoft.com/office/drawing/2014/main" id="{B9C30585-4E2D-F5CC-DEF4-2E5971584D28}"/>
                </a:ext>
              </a:extLst>
            </p:cNvPr>
            <p:cNvSpPr/>
            <p:nvPr/>
          </p:nvSpPr>
          <p:spPr>
            <a:xfrm>
              <a:off x="1011436" y="5922418"/>
              <a:ext cx="846760" cy="720036"/>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B027BBB-77FE-2933-B00C-BE088A4E3E75}"/>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foregroundMark x1="34000" y1="65017" x2="34000" y2="65017"/>
                          <a14:foregroundMark x1="57900" y1="65529" x2="57900" y2="65529"/>
                          <a14:foregroundMark x1="58000" y1="62628" x2="58000" y2="62628"/>
                          <a14:foregroundMark x1="69400" y1="63140" x2="69400" y2="63140"/>
                          <a14:foregroundMark x1="37700" y1="64505" x2="37700" y2="64505"/>
                          <a14:foregroundMark x1="37500" y1="61945" x2="37500" y2="61945"/>
                          <a14:foregroundMark x1="80900" y1="62628" x2="80900" y2="62628"/>
                          <a14:foregroundMark x1="32700" y1="22355" x2="32700" y2="22355"/>
                          <a14:foregroundMark x1="32700" y1="21672" x2="32700" y2="21672"/>
                          <a14:foregroundMark x1="35100" y1="21672" x2="35100" y2="21672"/>
                          <a14:foregroundMark x1="37900" y1="21843" x2="37900" y2="21843"/>
                          <a14:foregroundMark x1="29500" y1="31399" x2="29500" y2="31399"/>
                          <a14:foregroundMark x1="29500" y1="31058" x2="29800" y2="31741"/>
                          <a14:foregroundMark x1="39300" y1="63481" x2="39300" y2="63481"/>
                          <a14:backgroundMark x1="72900" y1="64164" x2="72900" y2="64164"/>
                        </a14:backgroundRemoval>
                      </a14:imgEffect>
                    </a14:imgLayer>
                  </a14:imgProps>
                </a:ext>
              </a:extLst>
            </a:blip>
            <a:stretch>
              <a:fillRect/>
            </a:stretch>
          </p:blipFill>
          <p:spPr>
            <a:xfrm>
              <a:off x="937005" y="5954845"/>
              <a:ext cx="981931" cy="575411"/>
            </a:xfrm>
            <a:prstGeom prst="rect">
              <a:avLst/>
            </a:prstGeom>
          </p:spPr>
        </p:pic>
      </p:grpSp>
      <p:grpSp>
        <p:nvGrpSpPr>
          <p:cNvPr id="15" name="Group 14">
            <a:extLst>
              <a:ext uri="{FF2B5EF4-FFF2-40B4-BE49-F238E27FC236}">
                <a16:creationId xmlns:a16="http://schemas.microsoft.com/office/drawing/2014/main" id="{2089D07F-BDFA-391E-BFCB-157F23907DB3}"/>
              </a:ext>
            </a:extLst>
          </p:cNvPr>
          <p:cNvGrpSpPr/>
          <p:nvPr/>
        </p:nvGrpSpPr>
        <p:grpSpPr>
          <a:xfrm>
            <a:off x="5589939" y="5979236"/>
            <a:ext cx="1088023" cy="1210862"/>
            <a:chOff x="5589939" y="5979236"/>
            <a:chExt cx="1088023" cy="1210862"/>
          </a:xfrm>
        </p:grpSpPr>
        <p:sp>
          <p:nvSpPr>
            <p:cNvPr id="77" name="Oval 76">
              <a:extLst>
                <a:ext uri="{FF2B5EF4-FFF2-40B4-BE49-F238E27FC236}">
                  <a16:creationId xmlns:a16="http://schemas.microsoft.com/office/drawing/2014/main" id="{D07B5165-B1EE-1790-D409-91CEC8AFE35D}"/>
                </a:ext>
              </a:extLst>
            </p:cNvPr>
            <p:cNvSpPr/>
            <p:nvPr/>
          </p:nvSpPr>
          <p:spPr>
            <a:xfrm>
              <a:off x="5705669" y="5979236"/>
              <a:ext cx="846760" cy="720036"/>
            </a:xfrm>
            <a:prstGeom prst="ellipse">
              <a:avLst/>
            </a:prstGeom>
            <a:solidFill>
              <a:srgbClr val="FFFFF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F216955F-4C53-4521-60FF-4B02CF01ED65}"/>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5589939" y="6000617"/>
              <a:ext cx="1088023" cy="1189481"/>
            </a:xfrm>
            <a:prstGeom prst="rect">
              <a:avLst/>
            </a:prstGeom>
          </p:spPr>
        </p:pic>
      </p:grpSp>
    </p:spTree>
    <p:extLst>
      <p:ext uri="{BB962C8B-B14F-4D97-AF65-F5344CB8AC3E}">
        <p14:creationId xmlns:p14="http://schemas.microsoft.com/office/powerpoint/2010/main" val="3362511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5E891A1-D2C4-A939-B199-7CAD6CF78271}"/>
              </a:ext>
            </a:extLst>
          </p:cNvPr>
          <p:cNvSpPr/>
          <p:nvPr/>
        </p:nvSpPr>
        <p:spPr>
          <a:xfrm flipV="1">
            <a:off x="23505" y="1488122"/>
            <a:ext cx="9905999" cy="4021320"/>
          </a:xfrm>
          <a:prstGeom prst="rect">
            <a:avLst/>
          </a:prstGeom>
          <a:gradFill>
            <a:gsLst>
              <a:gs pos="0">
                <a:srgbClr val="F475A6"/>
              </a:gs>
              <a:gs pos="32000">
                <a:srgbClr val="E8494D"/>
              </a:gs>
              <a:gs pos="100000">
                <a:srgbClr val="FC9319"/>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FBC0F2A-648B-2097-B585-5E3CFE898229}"/>
              </a:ext>
            </a:extLst>
          </p:cNvPr>
          <p:cNvSpPr/>
          <p:nvPr/>
        </p:nvSpPr>
        <p:spPr>
          <a:xfrm flipV="1">
            <a:off x="0" y="6146695"/>
            <a:ext cx="9953011" cy="717400"/>
          </a:xfrm>
          <a:prstGeom prst="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EB6852A-6C26-CAEC-7E2F-22A2BFABFF9C}"/>
              </a:ext>
            </a:extLst>
          </p:cNvPr>
          <p:cNvSpPr txBox="1"/>
          <p:nvPr/>
        </p:nvSpPr>
        <p:spPr>
          <a:xfrm>
            <a:off x="10555593" y="-1231313"/>
            <a:ext cx="184731" cy="369332"/>
          </a:xfrm>
          <a:prstGeom prst="rect">
            <a:avLst/>
          </a:prstGeom>
          <a:solidFill>
            <a:schemeClr val="accent2"/>
          </a:solidFill>
        </p:spPr>
        <p:txBody>
          <a:bodyPr wrap="none" rtlCol="0">
            <a:spAutoFit/>
          </a:bodyPr>
          <a:lstStyle/>
          <a:p>
            <a:endParaRPr lang="en-US"/>
          </a:p>
        </p:txBody>
      </p:sp>
      <p:sp>
        <p:nvSpPr>
          <p:cNvPr id="73" name="TextBox 72">
            <a:extLst>
              <a:ext uri="{FF2B5EF4-FFF2-40B4-BE49-F238E27FC236}">
                <a16:creationId xmlns:a16="http://schemas.microsoft.com/office/drawing/2014/main" id="{97CCC84D-C6DD-B011-156C-D60CC13CA561}"/>
              </a:ext>
            </a:extLst>
          </p:cNvPr>
          <p:cNvSpPr txBox="1"/>
          <p:nvPr/>
        </p:nvSpPr>
        <p:spPr>
          <a:xfrm>
            <a:off x="891938" y="-24016"/>
            <a:ext cx="8396556" cy="1323439"/>
          </a:xfrm>
          <a:prstGeom prst="rect">
            <a:avLst/>
          </a:prstGeom>
          <a:noFill/>
        </p:spPr>
        <p:txBody>
          <a:bodyPr wrap="square">
            <a:spAutoFit/>
          </a:bodyPr>
          <a:lstStyle/>
          <a:p>
            <a:pPr algn="ctr"/>
            <a:r>
              <a:rPr lang="en-GB" sz="4000" b="1" i="1" dirty="0">
                <a:solidFill>
                  <a:srgbClr val="1F497D"/>
                </a:solidFill>
                <a:effectLst/>
                <a:latin typeface="Calibri" panose="020F0502020204030204" pitchFamily="34" charset="0"/>
              </a:rPr>
              <a:t>Evaluation approaches for measuring the impact of open schooling </a:t>
            </a:r>
            <a:r>
              <a:rPr lang="en-GB" sz="4000" b="0" i="0" dirty="0">
                <a:solidFill>
                  <a:srgbClr val="1F497D"/>
                </a:solidFill>
                <a:effectLst/>
                <a:latin typeface="Calibri" panose="020F0502020204030204" pitchFamily="34" charset="0"/>
              </a:rPr>
              <a:t> </a:t>
            </a:r>
            <a:endParaRPr lang="en-US" sz="4000" dirty="0"/>
          </a:p>
        </p:txBody>
      </p:sp>
      <p:sp>
        <p:nvSpPr>
          <p:cNvPr id="51" name="Oval 50">
            <a:extLst>
              <a:ext uri="{FF2B5EF4-FFF2-40B4-BE49-F238E27FC236}">
                <a16:creationId xmlns:a16="http://schemas.microsoft.com/office/drawing/2014/main" id="{C84E86C8-D7AC-A575-3A0C-9D362EB8BB99}"/>
              </a:ext>
            </a:extLst>
          </p:cNvPr>
          <p:cNvSpPr/>
          <p:nvPr/>
        </p:nvSpPr>
        <p:spPr>
          <a:xfrm>
            <a:off x="3103251" y="1894607"/>
            <a:ext cx="3312224" cy="3117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Pulchra Schools | A science in the city project">
            <a:extLst>
              <a:ext uri="{FF2B5EF4-FFF2-40B4-BE49-F238E27FC236}">
                <a16:creationId xmlns:a16="http://schemas.microsoft.com/office/drawing/2014/main" id="{D5EAC7E5-5405-8A74-B37B-C622023D8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1784" y="1845793"/>
            <a:ext cx="2270149" cy="2802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461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FBC0F2A-648B-2097-B585-5E3CFE898229}"/>
              </a:ext>
            </a:extLst>
          </p:cNvPr>
          <p:cNvSpPr/>
          <p:nvPr/>
        </p:nvSpPr>
        <p:spPr>
          <a:xfrm>
            <a:off x="-12903" y="883410"/>
            <a:ext cx="9918903" cy="5228258"/>
          </a:xfrm>
          <a:prstGeom prst="rect">
            <a:avLst/>
          </a:prstGeom>
          <a:gradFill>
            <a:gsLst>
              <a:gs pos="67000">
                <a:srgbClr val="F475A6"/>
              </a:gs>
              <a:gs pos="100000">
                <a:srgbClr val="E8494D"/>
              </a:gs>
              <a:gs pos="0">
                <a:srgbClr val="FC931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96428724-1FAD-009F-3780-D4D3BC5484F0}"/>
              </a:ext>
            </a:extLst>
          </p:cNvPr>
          <p:cNvGrpSpPr/>
          <p:nvPr/>
        </p:nvGrpSpPr>
        <p:grpSpPr>
          <a:xfrm>
            <a:off x="119998" y="905443"/>
            <a:ext cx="3958644" cy="5119231"/>
            <a:chOff x="193863" y="698204"/>
            <a:chExt cx="11660607" cy="2235348"/>
          </a:xfrm>
        </p:grpSpPr>
        <p:sp>
          <p:nvSpPr>
            <p:cNvPr id="34" name="Rounded Rectangle 33">
              <a:extLst>
                <a:ext uri="{FF2B5EF4-FFF2-40B4-BE49-F238E27FC236}">
                  <a16:creationId xmlns:a16="http://schemas.microsoft.com/office/drawing/2014/main" id="{4E68BA60-84F0-B7AA-69BF-DF44F272F492}"/>
                </a:ext>
              </a:extLst>
            </p:cNvPr>
            <p:cNvSpPr/>
            <p:nvPr/>
          </p:nvSpPr>
          <p:spPr>
            <a:xfrm>
              <a:off x="193863" y="698204"/>
              <a:ext cx="11660607" cy="223534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9B1AE850-9A5B-9E3A-E556-0942DD4E68B2}"/>
                </a:ext>
              </a:extLst>
            </p:cNvPr>
            <p:cNvSpPr/>
            <p:nvPr/>
          </p:nvSpPr>
          <p:spPr>
            <a:xfrm>
              <a:off x="292871" y="738519"/>
              <a:ext cx="11499827" cy="2110092"/>
            </a:xfrm>
            <a:prstGeom prst="rect">
              <a:avLst/>
            </a:prstGeom>
            <a:noFill/>
            <a:ln w="25400"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300"/>
                </a:spcBef>
              </a:pPr>
              <a:r>
                <a:rPr lang="en-US" b="1" dirty="0">
                  <a:solidFill>
                    <a:srgbClr val="4A65D9"/>
                  </a:solidFill>
                </a:rPr>
                <a:t>Project Objectives </a:t>
              </a:r>
              <a:br>
                <a:rPr lang="en-US" sz="1400" b="1" dirty="0">
                  <a:solidFill>
                    <a:srgbClr val="4A65D9"/>
                  </a:solidFill>
                </a:rPr>
              </a:br>
              <a:r>
                <a:rPr lang="en-US" sz="800" b="1" dirty="0">
                  <a:solidFill>
                    <a:srgbClr val="4A65D9"/>
                  </a:solidFill>
                </a:rPr>
                <a:t>   </a:t>
              </a:r>
              <a:endParaRPr lang="en-US" sz="1200" dirty="0">
                <a:solidFill>
                  <a:schemeClr val="tx1">
                    <a:lumMod val="75000"/>
                    <a:lumOff val="25000"/>
                  </a:schemeClr>
                </a:solidFill>
              </a:endParaRPr>
            </a:p>
            <a:p>
              <a:pPr algn="just">
                <a:spcBef>
                  <a:spcPts val="300"/>
                </a:spcBef>
                <a:spcAft>
                  <a:spcPts val="300"/>
                </a:spcAft>
              </a:pPr>
              <a:r>
                <a:rPr lang="en-US" sz="1200" dirty="0">
                  <a:solidFill>
                    <a:schemeClr val="tx1">
                      <a:lumMod val="75000"/>
                      <a:lumOff val="25000"/>
                    </a:schemeClr>
                  </a:solidFill>
                </a:rPr>
                <a:t>To develop open-source educational e-material, e-guidelines and smartphone apps for analyzing the urban ecosystem and challenges.</a:t>
              </a:r>
            </a:p>
            <a:p>
              <a:pPr algn="just">
                <a:spcBef>
                  <a:spcPts val="300"/>
                </a:spcBef>
                <a:spcAft>
                  <a:spcPts val="300"/>
                </a:spcAft>
              </a:pPr>
              <a:r>
                <a:rPr lang="en-US" sz="1200" dirty="0">
                  <a:solidFill>
                    <a:schemeClr val="tx1">
                      <a:lumMod val="75000"/>
                      <a:lumOff val="25000"/>
                    </a:schemeClr>
                  </a:solidFill>
                </a:rPr>
                <a:t>To develop and use a City Challenges Platform amenable to students, parents, educators, citizens, scientists, local administrators including a collaboration feature allowing experts to guide non-experts in terms of the interpretation of findings.</a:t>
              </a:r>
            </a:p>
            <a:p>
              <a:pPr algn="just">
                <a:spcBef>
                  <a:spcPts val="300"/>
                </a:spcBef>
                <a:spcAft>
                  <a:spcPts val="300"/>
                </a:spcAft>
              </a:pPr>
              <a:r>
                <a:rPr lang="en-US" sz="1200" dirty="0">
                  <a:solidFill>
                    <a:schemeClr val="tx1">
                      <a:lumMod val="75000"/>
                      <a:lumOff val="25000"/>
                    </a:schemeClr>
                  </a:solidFill>
                </a:rPr>
                <a:t>To develop the City Science Teams with the participation of teachers and students, parents, professionals from the business community, scientists, local administrators, citizens, etc.</a:t>
              </a:r>
            </a:p>
            <a:p>
              <a:pPr algn="just">
                <a:spcBef>
                  <a:spcPts val="300"/>
                </a:spcBef>
                <a:spcAft>
                  <a:spcPts val="300"/>
                </a:spcAft>
              </a:pPr>
              <a:r>
                <a:rPr lang="en-US" sz="1200" dirty="0">
                  <a:solidFill>
                    <a:schemeClr val="tx1">
                      <a:lumMod val="75000"/>
                      <a:lumOff val="25000"/>
                    </a:schemeClr>
                  </a:solidFill>
                </a:rPr>
                <a:t>To “Experience Science” through the organization of two pilot City Challenges, in the science fields as related to the cities as urban ecosystems.</a:t>
              </a:r>
            </a:p>
            <a:p>
              <a:pPr algn="just">
                <a:spcBef>
                  <a:spcPts val="300"/>
                </a:spcBef>
                <a:spcAft>
                  <a:spcPts val="300"/>
                </a:spcAft>
              </a:pPr>
              <a:r>
                <a:rPr lang="en-US" sz="1200" dirty="0">
                  <a:solidFill>
                    <a:schemeClr val="tx1">
                      <a:lumMod val="75000"/>
                      <a:lumOff val="25000"/>
                    </a:schemeClr>
                  </a:solidFill>
                </a:rPr>
                <a:t>To bring real life projects as related to cities as urban ecosystems in the classrooms through focused collaborations with professionals and enterprises.</a:t>
              </a:r>
            </a:p>
            <a:p>
              <a:pPr algn="just">
                <a:spcBef>
                  <a:spcPts val="300"/>
                </a:spcBef>
                <a:spcAft>
                  <a:spcPts val="300"/>
                </a:spcAft>
              </a:pPr>
              <a:r>
                <a:rPr lang="en-US" sz="1200" dirty="0">
                  <a:solidFill>
                    <a:schemeClr val="tx1">
                      <a:lumMod val="75000"/>
                      <a:lumOff val="25000"/>
                    </a:schemeClr>
                  </a:solidFill>
                </a:rPr>
                <a:t>To motivate students towards new technologies, mainly the use of Earth Observation (Copernicus program and Sentinel missions) and navigation tools, etc.</a:t>
              </a:r>
            </a:p>
            <a:p>
              <a:pPr algn="just">
                <a:spcBef>
                  <a:spcPts val="300"/>
                </a:spcBef>
                <a:spcAft>
                  <a:spcPts val="300"/>
                </a:spcAft>
              </a:pPr>
              <a:endParaRPr lang="en-US" sz="1300" dirty="0">
                <a:solidFill>
                  <a:schemeClr val="tx1">
                    <a:lumMod val="75000"/>
                    <a:lumOff val="25000"/>
                  </a:schemeClr>
                </a:solidFill>
              </a:endParaRPr>
            </a:p>
            <a:p>
              <a:pPr algn="just">
                <a:spcBef>
                  <a:spcPts val="300"/>
                </a:spcBef>
                <a:spcAft>
                  <a:spcPts val="300"/>
                </a:spcAft>
              </a:pPr>
              <a:endParaRPr lang="en-US" sz="1300" dirty="0">
                <a:solidFill>
                  <a:schemeClr val="tx1">
                    <a:lumMod val="75000"/>
                    <a:lumOff val="25000"/>
                  </a:schemeClr>
                </a:solidFill>
              </a:endParaRPr>
            </a:p>
          </p:txBody>
        </p:sp>
      </p:grpSp>
      <p:grpSp>
        <p:nvGrpSpPr>
          <p:cNvPr id="22" name="Group 21">
            <a:extLst>
              <a:ext uri="{FF2B5EF4-FFF2-40B4-BE49-F238E27FC236}">
                <a16:creationId xmlns:a16="http://schemas.microsoft.com/office/drawing/2014/main" id="{A409BC63-943B-B474-392A-5F6D97A64A21}"/>
              </a:ext>
            </a:extLst>
          </p:cNvPr>
          <p:cNvGrpSpPr/>
          <p:nvPr/>
        </p:nvGrpSpPr>
        <p:grpSpPr>
          <a:xfrm>
            <a:off x="4324997" y="938328"/>
            <a:ext cx="3219661" cy="4774104"/>
            <a:chOff x="370223" y="771981"/>
            <a:chExt cx="4780050" cy="2763942"/>
          </a:xfrm>
        </p:grpSpPr>
        <p:sp>
          <p:nvSpPr>
            <p:cNvPr id="23" name="Rounded Rectangle 22">
              <a:extLst>
                <a:ext uri="{FF2B5EF4-FFF2-40B4-BE49-F238E27FC236}">
                  <a16:creationId xmlns:a16="http://schemas.microsoft.com/office/drawing/2014/main" id="{FBA3B24C-1D14-D206-125B-D2AA45BE185B}"/>
                </a:ext>
              </a:extLst>
            </p:cNvPr>
            <p:cNvSpPr/>
            <p:nvPr/>
          </p:nvSpPr>
          <p:spPr>
            <a:xfrm>
              <a:off x="401357" y="771981"/>
              <a:ext cx="4748916" cy="276394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68B5DCA-0E8B-36F0-E587-39FDD39FC907}"/>
                </a:ext>
              </a:extLst>
            </p:cNvPr>
            <p:cNvSpPr/>
            <p:nvPr/>
          </p:nvSpPr>
          <p:spPr>
            <a:xfrm>
              <a:off x="370223" y="824009"/>
              <a:ext cx="4682999" cy="1666058"/>
            </a:xfrm>
            <a:prstGeom prst="rect">
              <a:avLst/>
            </a:prstGeom>
            <a:noFill/>
            <a:ln w="28575" cmpd="dbl">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b="1" dirty="0">
                  <a:solidFill>
                    <a:srgbClr val="4A65D9"/>
                  </a:solidFill>
                </a:rPr>
                <a:t>       </a:t>
              </a:r>
              <a:r>
                <a:rPr lang="en-GB" b="1" dirty="0">
                  <a:solidFill>
                    <a:srgbClr val="4A65D9"/>
                  </a:solidFill>
                </a:rPr>
                <a:t>Evaluation</a:t>
              </a:r>
              <a:r>
                <a:rPr lang="en-GB" dirty="0">
                  <a:solidFill>
                    <a:schemeClr val="tx1">
                      <a:lumMod val="75000"/>
                      <a:lumOff val="25000"/>
                    </a:schemeClr>
                  </a:solidFill>
                </a:rPr>
                <a:t> </a:t>
              </a:r>
              <a:r>
                <a:rPr lang="en-GB" b="1" dirty="0">
                  <a:solidFill>
                    <a:srgbClr val="4A65D9"/>
                  </a:solidFill>
                </a:rPr>
                <a:t>methodology</a:t>
              </a:r>
            </a:p>
            <a:p>
              <a:pPr marL="285750" indent="-285750">
                <a:buFont typeface="Arial" panose="020B0604020202020204" pitchFamily="34" charset="0"/>
                <a:buChar char="•"/>
              </a:pPr>
              <a:r>
                <a:rPr lang="en-US" sz="1300" dirty="0">
                  <a:solidFill>
                    <a:schemeClr val="tx1">
                      <a:lumMod val="75000"/>
                      <a:lumOff val="25000"/>
                    </a:schemeClr>
                  </a:solidFill>
                </a:rPr>
                <a:t>Evaluate progress and results (educational material, City Challenges, operation and usability of the City Solutions Platform, user-friendliness of website, of the PULCHRA app including the ODK  based city climate apps) and identify changes to be made.</a:t>
              </a:r>
            </a:p>
            <a:p>
              <a:pPr marL="285750" indent="-285750">
                <a:buFont typeface="Arial" panose="020B0604020202020204" pitchFamily="34" charset="0"/>
                <a:buChar char="•"/>
              </a:pPr>
              <a:endParaRPr lang="en-US" sz="1300" dirty="0">
                <a:solidFill>
                  <a:schemeClr val="tx1">
                    <a:lumMod val="75000"/>
                    <a:lumOff val="25000"/>
                  </a:schemeClr>
                </a:solidFill>
              </a:endParaRPr>
            </a:p>
            <a:p>
              <a:pPr marL="285750" indent="-285750">
                <a:buFont typeface="Arial" panose="020B0604020202020204" pitchFamily="34" charset="0"/>
                <a:buChar char="•"/>
              </a:pPr>
              <a:r>
                <a:rPr lang="en-US" sz="1300" dirty="0">
                  <a:solidFill>
                    <a:schemeClr val="tx1">
                      <a:lumMod val="75000"/>
                      <a:lumOff val="25000"/>
                    </a:schemeClr>
                  </a:solidFill>
                </a:rPr>
                <a:t>Define indicators for progress</a:t>
              </a:r>
            </a:p>
            <a:p>
              <a:pPr marL="285750" indent="-285750">
                <a:buFont typeface="Arial" panose="020B0604020202020204" pitchFamily="34" charset="0"/>
                <a:buChar char="•"/>
              </a:pPr>
              <a:endParaRPr lang="en-US" sz="1300" dirty="0">
                <a:solidFill>
                  <a:schemeClr val="tx1">
                    <a:lumMod val="75000"/>
                    <a:lumOff val="25000"/>
                  </a:schemeClr>
                </a:solidFill>
              </a:endParaRPr>
            </a:p>
            <a:p>
              <a:pPr marL="285750" indent="-285750">
                <a:buFont typeface="Arial" panose="020B0604020202020204" pitchFamily="34" charset="0"/>
                <a:buChar char="•"/>
              </a:pPr>
              <a:r>
                <a:rPr lang="en-US" sz="1300" dirty="0">
                  <a:solidFill>
                    <a:schemeClr val="tx1">
                      <a:lumMod val="75000"/>
                      <a:lumOff val="25000"/>
                    </a:schemeClr>
                  </a:solidFill>
                </a:rPr>
                <a:t>Assess targets set in terms of gender issues</a:t>
              </a:r>
            </a:p>
            <a:p>
              <a:pPr marL="285750" indent="-285750">
                <a:buFont typeface="Arial" panose="020B0604020202020204" pitchFamily="34" charset="0"/>
                <a:buChar char="•"/>
              </a:pPr>
              <a:endParaRPr lang="en-US" sz="1300" dirty="0">
                <a:solidFill>
                  <a:schemeClr val="tx1">
                    <a:lumMod val="75000"/>
                    <a:lumOff val="25000"/>
                  </a:schemeClr>
                </a:solidFill>
              </a:endParaRPr>
            </a:p>
            <a:p>
              <a:pPr marL="285750" indent="-285750">
                <a:buFont typeface="Arial" panose="020B0604020202020204" pitchFamily="34" charset="0"/>
                <a:buChar char="•"/>
              </a:pPr>
              <a:r>
                <a:rPr lang="en-US" sz="1300" dirty="0">
                  <a:solidFill>
                    <a:schemeClr val="tx1">
                      <a:lumMod val="75000"/>
                      <a:lumOff val="25000"/>
                    </a:schemeClr>
                  </a:solidFill>
                </a:rPr>
                <a:t>Assess the environmental and social impact assessment of the project</a:t>
              </a:r>
            </a:p>
            <a:p>
              <a:pPr marL="285750" indent="-285750">
                <a:buFont typeface="Arial" panose="020B0604020202020204" pitchFamily="34" charset="0"/>
                <a:buChar char="•"/>
              </a:pPr>
              <a:endParaRPr lang="en-US" sz="1300" dirty="0">
                <a:solidFill>
                  <a:schemeClr val="tx1">
                    <a:lumMod val="75000"/>
                    <a:lumOff val="25000"/>
                  </a:schemeClr>
                </a:solidFill>
              </a:endParaRPr>
            </a:p>
            <a:p>
              <a:pPr marL="285750" indent="-285750">
                <a:buFont typeface="Arial" panose="020B0604020202020204" pitchFamily="34" charset="0"/>
                <a:buChar char="•"/>
              </a:pPr>
              <a:r>
                <a:rPr lang="en-US" sz="1300" dirty="0">
                  <a:solidFill>
                    <a:schemeClr val="tx1">
                      <a:lumMod val="75000"/>
                      <a:lumOff val="25000"/>
                    </a:schemeClr>
                  </a:solidFill>
                </a:rPr>
                <a:t>Apply usability testing of the City Solutions Platform for Open Schooling.</a:t>
              </a:r>
            </a:p>
          </p:txBody>
        </p:sp>
      </p:grpSp>
      <p:grpSp>
        <p:nvGrpSpPr>
          <p:cNvPr id="25" name="Group 24">
            <a:extLst>
              <a:ext uri="{FF2B5EF4-FFF2-40B4-BE49-F238E27FC236}">
                <a16:creationId xmlns:a16="http://schemas.microsoft.com/office/drawing/2014/main" id="{D1273072-06E5-F695-0A60-416816BE4B7D}"/>
              </a:ext>
            </a:extLst>
          </p:cNvPr>
          <p:cNvGrpSpPr/>
          <p:nvPr/>
        </p:nvGrpSpPr>
        <p:grpSpPr>
          <a:xfrm>
            <a:off x="7692855" y="1754822"/>
            <a:ext cx="2019231" cy="2727054"/>
            <a:chOff x="5332912" y="717759"/>
            <a:chExt cx="4134544" cy="1689908"/>
          </a:xfrm>
        </p:grpSpPr>
        <p:sp>
          <p:nvSpPr>
            <p:cNvPr id="26" name="Rounded Rectangle 25">
              <a:extLst>
                <a:ext uri="{FF2B5EF4-FFF2-40B4-BE49-F238E27FC236}">
                  <a16:creationId xmlns:a16="http://schemas.microsoft.com/office/drawing/2014/main" id="{C642D56E-8463-B180-E646-FC47B9E0ECB3}"/>
                </a:ext>
              </a:extLst>
            </p:cNvPr>
            <p:cNvSpPr/>
            <p:nvPr/>
          </p:nvSpPr>
          <p:spPr>
            <a:xfrm>
              <a:off x="5332912" y="717759"/>
              <a:ext cx="4134544" cy="167982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562D4A9-6669-B633-807F-4D512A0D0D08}"/>
                </a:ext>
              </a:extLst>
            </p:cNvPr>
            <p:cNvSpPr/>
            <p:nvPr/>
          </p:nvSpPr>
          <p:spPr>
            <a:xfrm>
              <a:off x="5630088" y="741609"/>
              <a:ext cx="3593374" cy="1666058"/>
            </a:xfrm>
            <a:prstGeom prst="rect">
              <a:avLst/>
            </a:prstGeom>
            <a:noFill/>
            <a:ln w="25400" cmpd="dbl">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rgbClr val="4A65D9"/>
                  </a:solidFill>
                </a:rPr>
                <a:t>Evaluation instruments: </a:t>
              </a:r>
            </a:p>
            <a:p>
              <a:endParaRPr lang="en-US" sz="1600" b="1" dirty="0">
                <a:solidFill>
                  <a:srgbClr val="4A65D9"/>
                </a:solidFill>
              </a:endParaRPr>
            </a:p>
            <a:p>
              <a:r>
                <a:rPr lang="en-US" sz="1200" dirty="0">
                  <a:solidFill>
                    <a:schemeClr val="tx1"/>
                  </a:solidFill>
                </a:rPr>
                <a:t>Questionnaires for students, teachers and stakeholders</a:t>
              </a:r>
            </a:p>
          </p:txBody>
        </p:sp>
      </p:grpSp>
      <p:sp>
        <p:nvSpPr>
          <p:cNvPr id="51" name="Rectangle 50">
            <a:extLst>
              <a:ext uri="{FF2B5EF4-FFF2-40B4-BE49-F238E27FC236}">
                <a16:creationId xmlns:a16="http://schemas.microsoft.com/office/drawing/2014/main" id="{CF49AE60-919F-91DA-E709-D62519165777}"/>
              </a:ext>
            </a:extLst>
          </p:cNvPr>
          <p:cNvSpPr/>
          <p:nvPr/>
        </p:nvSpPr>
        <p:spPr>
          <a:xfrm>
            <a:off x="841540" y="93814"/>
            <a:ext cx="8014757" cy="709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rgbClr val="4A65D9"/>
                </a:solidFill>
              </a:rPr>
              <a:t>  </a:t>
            </a:r>
            <a:r>
              <a:rPr lang="en-US" sz="2800" b="1" dirty="0">
                <a:solidFill>
                  <a:srgbClr val="4A65D9"/>
                </a:solidFill>
              </a:rPr>
              <a:t>PULCHRA </a:t>
            </a:r>
            <a:r>
              <a:rPr lang="en-US" sz="2000" b="1" dirty="0">
                <a:solidFill>
                  <a:srgbClr val="4A65D9"/>
                </a:solidFill>
              </a:rPr>
              <a:t> </a:t>
            </a:r>
          </a:p>
          <a:p>
            <a:pPr algn="ctr"/>
            <a:r>
              <a:rPr lang="en-US" sz="1600" b="1" dirty="0">
                <a:solidFill>
                  <a:srgbClr val="4A65D9"/>
                </a:solidFill>
              </a:rPr>
              <a:t>Participatory Urban Learning Community Hubs Through Research and Activation  </a:t>
            </a:r>
          </a:p>
          <a:p>
            <a:endParaRPr lang="en-US" sz="2200" b="1" dirty="0">
              <a:solidFill>
                <a:schemeClr val="bg1">
                  <a:lumMod val="65000"/>
                </a:schemeClr>
              </a:solidFill>
            </a:endParaRPr>
          </a:p>
        </p:txBody>
      </p:sp>
      <p:sp>
        <p:nvSpPr>
          <p:cNvPr id="55" name="TextBox 99">
            <a:extLst>
              <a:ext uri="{FF2B5EF4-FFF2-40B4-BE49-F238E27FC236}">
                <a16:creationId xmlns:a16="http://schemas.microsoft.com/office/drawing/2014/main" id="{17616D42-D3E0-0460-211F-998F35E1BA0A}"/>
              </a:ext>
            </a:extLst>
          </p:cNvPr>
          <p:cNvSpPr txBox="1"/>
          <p:nvPr/>
        </p:nvSpPr>
        <p:spPr>
          <a:xfrm>
            <a:off x="139592" y="6073333"/>
            <a:ext cx="5504891" cy="6463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rgbClr val="0070C0"/>
                </a:solidFill>
              </a:rPr>
              <a:t>EVALUATION TEAM: </a:t>
            </a:r>
            <a:r>
              <a:rPr lang="en-US" sz="1200" dirty="0"/>
              <a:t>Stefanos Georganos (Leader), Christina Garoufalia, Premysl Stych, </a:t>
            </a:r>
            <a:r>
              <a:rPr lang="de-DE" sz="1200" b="0" i="0" u="none" strike="noStrike" dirty="0">
                <a:solidFill>
                  <a:srgbClr val="212121"/>
                </a:solidFill>
                <a:effectLst/>
              </a:rPr>
              <a:t>Tim Reichenau, Karl Schneider, </a:t>
            </a:r>
            <a:r>
              <a:rPr lang="en-IE" sz="1200" b="0" i="0" u="none" strike="noStrike" dirty="0">
                <a:solidFill>
                  <a:srgbClr val="000000"/>
                </a:solidFill>
                <a:effectLst/>
              </a:rPr>
              <a:t>Jan Blažek</a:t>
            </a:r>
            <a:r>
              <a:rPr lang="en-IE" sz="1200" dirty="0"/>
              <a:t>, </a:t>
            </a:r>
            <a:r>
              <a:rPr lang="en-IE" sz="1200" b="0" i="0" u="none" strike="noStrike" dirty="0">
                <a:solidFill>
                  <a:srgbClr val="000000"/>
                </a:solidFill>
                <a:effectLst/>
              </a:rPr>
              <a:t>Georgia Chatziparaskeva, Inese </a:t>
            </a:r>
            <a:r>
              <a:rPr lang="en-IE" sz="1200" b="0" i="0" u="none" strike="noStrike" dirty="0" err="1">
                <a:solidFill>
                  <a:srgbClr val="000000"/>
                </a:solidFill>
                <a:effectLst/>
              </a:rPr>
              <a:t>Liepina</a:t>
            </a:r>
            <a:r>
              <a:rPr lang="en-IE" sz="1200" b="0" i="0" u="none" strike="noStrike" dirty="0">
                <a:solidFill>
                  <a:srgbClr val="000000"/>
                </a:solidFill>
                <a:effectLst/>
              </a:rPr>
              <a:t>, Marco Contin, Aileen Bright, </a:t>
            </a:r>
            <a:r>
              <a:rPr lang="en-IE" sz="1200" i="0" dirty="0">
                <a:solidFill>
                  <a:srgbClr val="000000"/>
                </a:solidFill>
                <a:effectLst/>
              </a:rPr>
              <a:t>Ela Wołoszyńska-Wiśniewska, Ciprian </a:t>
            </a:r>
            <a:r>
              <a:rPr lang="en-IE" sz="1200" i="0" dirty="0" err="1">
                <a:solidFill>
                  <a:srgbClr val="000000"/>
                </a:solidFill>
                <a:effectLst/>
              </a:rPr>
              <a:t>Fartusnic</a:t>
            </a:r>
            <a:endParaRPr lang="en-US" sz="1200" dirty="0"/>
          </a:p>
        </p:txBody>
      </p:sp>
      <p:sp>
        <p:nvSpPr>
          <p:cNvPr id="20" name="Oval 19">
            <a:extLst>
              <a:ext uri="{FF2B5EF4-FFF2-40B4-BE49-F238E27FC236}">
                <a16:creationId xmlns:a16="http://schemas.microsoft.com/office/drawing/2014/main" id="{E46040E7-A999-5EEE-A76E-AEE53346FDDB}"/>
              </a:ext>
            </a:extLst>
          </p:cNvPr>
          <p:cNvSpPr/>
          <p:nvPr/>
        </p:nvSpPr>
        <p:spPr>
          <a:xfrm>
            <a:off x="7838993" y="5995976"/>
            <a:ext cx="846760" cy="723691"/>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98E8500-3212-D6A5-916F-421CB84B8E68}"/>
              </a:ext>
            </a:extLst>
          </p:cNvPr>
          <p:cNvSpPr/>
          <p:nvPr/>
        </p:nvSpPr>
        <p:spPr>
          <a:xfrm>
            <a:off x="5723569" y="5955017"/>
            <a:ext cx="895178" cy="80561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Qr code&#10;&#10;Description automatically generated">
            <a:extLst>
              <a:ext uri="{FF2B5EF4-FFF2-40B4-BE49-F238E27FC236}">
                <a16:creationId xmlns:a16="http://schemas.microsoft.com/office/drawing/2014/main" id="{0EE20E9B-960B-2E2E-5FB5-026FD294BF29}"/>
              </a:ext>
            </a:extLst>
          </p:cNvPr>
          <p:cNvPicPr>
            <a:picLocks noChangeAspect="1"/>
          </p:cNvPicPr>
          <p:nvPr/>
        </p:nvPicPr>
        <p:blipFill>
          <a:blip r:embed="rId5"/>
          <a:stretch>
            <a:fillRect/>
          </a:stretch>
        </p:blipFill>
        <p:spPr>
          <a:xfrm>
            <a:off x="8856298" y="5989107"/>
            <a:ext cx="699801" cy="699801"/>
          </a:xfrm>
          <a:prstGeom prst="rect">
            <a:avLst/>
          </a:prstGeom>
        </p:spPr>
      </p:pic>
      <p:sp>
        <p:nvSpPr>
          <p:cNvPr id="29" name="Oval 28">
            <a:extLst>
              <a:ext uri="{FF2B5EF4-FFF2-40B4-BE49-F238E27FC236}">
                <a16:creationId xmlns:a16="http://schemas.microsoft.com/office/drawing/2014/main" id="{92C660B2-4888-7723-5A46-D08126DE3D23}"/>
              </a:ext>
            </a:extLst>
          </p:cNvPr>
          <p:cNvSpPr/>
          <p:nvPr/>
        </p:nvSpPr>
        <p:spPr>
          <a:xfrm>
            <a:off x="6830022" y="5955017"/>
            <a:ext cx="895178" cy="7949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EEA5B098-65DF-29FC-CAB8-29BA595DB9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75581" y="5836752"/>
            <a:ext cx="1043817" cy="1042818"/>
          </a:xfrm>
          <a:prstGeom prst="rect">
            <a:avLst/>
          </a:prstGeom>
        </p:spPr>
      </p:pic>
      <p:pic>
        <p:nvPicPr>
          <p:cNvPr id="30" name="Graphic 29">
            <a:extLst>
              <a:ext uri="{FF2B5EF4-FFF2-40B4-BE49-F238E27FC236}">
                <a16:creationId xmlns:a16="http://schemas.microsoft.com/office/drawing/2014/main" id="{C905E824-5BB9-A408-CC3F-B1CAD283DF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18140"/>
            <a:ext cx="921069" cy="920188"/>
          </a:xfrm>
          <a:prstGeom prst="rect">
            <a:avLst/>
          </a:prstGeom>
        </p:spPr>
      </p:pic>
      <p:pic>
        <p:nvPicPr>
          <p:cNvPr id="31" name="Graphic 30">
            <a:extLst>
              <a:ext uri="{FF2B5EF4-FFF2-40B4-BE49-F238E27FC236}">
                <a16:creationId xmlns:a16="http://schemas.microsoft.com/office/drawing/2014/main" id="{2221BC48-9968-2D3E-C0B1-CD7B99BFFC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84931" y="0"/>
            <a:ext cx="921069" cy="920188"/>
          </a:xfrm>
          <a:prstGeom prst="rect">
            <a:avLst/>
          </a:prstGeom>
        </p:spPr>
      </p:pic>
    </p:spTree>
    <p:extLst>
      <p:ext uri="{BB962C8B-B14F-4D97-AF65-F5344CB8AC3E}">
        <p14:creationId xmlns:p14="http://schemas.microsoft.com/office/powerpoint/2010/main" val="3807181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5E891A1-D2C4-A939-B199-7CAD6CF78271}"/>
              </a:ext>
            </a:extLst>
          </p:cNvPr>
          <p:cNvSpPr/>
          <p:nvPr/>
        </p:nvSpPr>
        <p:spPr>
          <a:xfrm flipV="1">
            <a:off x="23505" y="1488122"/>
            <a:ext cx="9905999" cy="4021320"/>
          </a:xfrm>
          <a:prstGeom prst="rect">
            <a:avLst/>
          </a:prstGeom>
          <a:gradFill>
            <a:gsLst>
              <a:gs pos="0">
                <a:srgbClr val="F475A6"/>
              </a:gs>
              <a:gs pos="32000">
                <a:srgbClr val="E8494D"/>
              </a:gs>
              <a:gs pos="100000">
                <a:srgbClr val="FC9319"/>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FBC0F2A-648B-2097-B585-5E3CFE898229}"/>
              </a:ext>
            </a:extLst>
          </p:cNvPr>
          <p:cNvSpPr/>
          <p:nvPr/>
        </p:nvSpPr>
        <p:spPr>
          <a:xfrm flipV="1">
            <a:off x="0" y="6146695"/>
            <a:ext cx="9953011" cy="717400"/>
          </a:xfrm>
          <a:prstGeom prst="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EB6852A-6C26-CAEC-7E2F-22A2BFABFF9C}"/>
              </a:ext>
            </a:extLst>
          </p:cNvPr>
          <p:cNvSpPr txBox="1"/>
          <p:nvPr/>
        </p:nvSpPr>
        <p:spPr>
          <a:xfrm>
            <a:off x="10555593" y="-1231313"/>
            <a:ext cx="184731" cy="369332"/>
          </a:xfrm>
          <a:prstGeom prst="rect">
            <a:avLst/>
          </a:prstGeom>
          <a:solidFill>
            <a:schemeClr val="accent2"/>
          </a:solidFill>
        </p:spPr>
        <p:txBody>
          <a:bodyPr wrap="none" rtlCol="0">
            <a:spAutoFit/>
          </a:bodyPr>
          <a:lstStyle/>
          <a:p>
            <a:endParaRPr lang="en-US"/>
          </a:p>
        </p:txBody>
      </p:sp>
      <p:sp>
        <p:nvSpPr>
          <p:cNvPr id="73" name="TextBox 72">
            <a:extLst>
              <a:ext uri="{FF2B5EF4-FFF2-40B4-BE49-F238E27FC236}">
                <a16:creationId xmlns:a16="http://schemas.microsoft.com/office/drawing/2014/main" id="{97CCC84D-C6DD-B011-156C-D60CC13CA561}"/>
              </a:ext>
            </a:extLst>
          </p:cNvPr>
          <p:cNvSpPr txBox="1"/>
          <p:nvPr/>
        </p:nvSpPr>
        <p:spPr>
          <a:xfrm>
            <a:off x="891938" y="-24016"/>
            <a:ext cx="8396556" cy="1323439"/>
          </a:xfrm>
          <a:prstGeom prst="rect">
            <a:avLst/>
          </a:prstGeom>
          <a:noFill/>
        </p:spPr>
        <p:txBody>
          <a:bodyPr wrap="square">
            <a:spAutoFit/>
          </a:bodyPr>
          <a:lstStyle/>
          <a:p>
            <a:pPr algn="ctr"/>
            <a:r>
              <a:rPr lang="en-GB" sz="4000" b="1" i="1" dirty="0">
                <a:solidFill>
                  <a:srgbClr val="1F497D"/>
                </a:solidFill>
                <a:effectLst/>
                <a:latin typeface="Calibri" panose="020F0502020204030204" pitchFamily="34" charset="0"/>
              </a:rPr>
              <a:t>Evaluation approaches for measuring the impact of open schooling </a:t>
            </a:r>
            <a:r>
              <a:rPr lang="en-GB" sz="4000" b="0" i="0" dirty="0">
                <a:solidFill>
                  <a:srgbClr val="1F497D"/>
                </a:solidFill>
                <a:effectLst/>
                <a:latin typeface="Calibri" panose="020F0502020204030204" pitchFamily="34" charset="0"/>
              </a:rPr>
              <a:t> </a:t>
            </a:r>
            <a:endParaRPr lang="en-US" sz="4000" dirty="0"/>
          </a:p>
        </p:txBody>
      </p:sp>
      <p:sp>
        <p:nvSpPr>
          <p:cNvPr id="50" name="Oval 49">
            <a:extLst>
              <a:ext uri="{FF2B5EF4-FFF2-40B4-BE49-F238E27FC236}">
                <a16:creationId xmlns:a16="http://schemas.microsoft.com/office/drawing/2014/main" id="{A0F909D4-49DD-800F-7D7A-14EB8440C1E8}"/>
              </a:ext>
            </a:extLst>
          </p:cNvPr>
          <p:cNvSpPr/>
          <p:nvPr/>
        </p:nvSpPr>
        <p:spPr>
          <a:xfrm>
            <a:off x="3242390" y="2025533"/>
            <a:ext cx="3300944" cy="2806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DDDDFBF-F6C5-9F7A-A44D-C23526EFD386}"/>
              </a:ext>
            </a:extLst>
          </p:cNvPr>
          <p:cNvPicPr>
            <a:picLocks noChangeAspect="1"/>
          </p:cNvPicPr>
          <p:nvPr/>
        </p:nvPicPr>
        <p:blipFill>
          <a:blip r:embed="rId3"/>
          <a:stretch>
            <a:fillRect/>
          </a:stretch>
        </p:blipFill>
        <p:spPr>
          <a:xfrm>
            <a:off x="3285003" y="2251663"/>
            <a:ext cx="3300944" cy="2354673"/>
          </a:xfrm>
          <a:prstGeom prst="rect">
            <a:avLst/>
          </a:prstGeom>
        </p:spPr>
      </p:pic>
    </p:spTree>
    <p:extLst>
      <p:ext uri="{BB962C8B-B14F-4D97-AF65-F5344CB8AC3E}">
        <p14:creationId xmlns:p14="http://schemas.microsoft.com/office/powerpoint/2010/main" val="3898465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5E891A1-D2C4-A939-B199-7CAD6CF78271}"/>
              </a:ext>
            </a:extLst>
          </p:cNvPr>
          <p:cNvSpPr/>
          <p:nvPr/>
        </p:nvSpPr>
        <p:spPr>
          <a:xfrm>
            <a:off x="-12904" y="6100933"/>
            <a:ext cx="9918903" cy="802632"/>
          </a:xfrm>
          <a:prstGeom prst="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FBC0F2A-648B-2097-B585-5E3CFE898229}"/>
              </a:ext>
            </a:extLst>
          </p:cNvPr>
          <p:cNvSpPr/>
          <p:nvPr/>
        </p:nvSpPr>
        <p:spPr>
          <a:xfrm>
            <a:off x="-12903" y="1380727"/>
            <a:ext cx="9918903" cy="4766509"/>
          </a:xfrm>
          <a:prstGeom prst="rect">
            <a:avLst/>
          </a:prstGeom>
          <a:gradFill>
            <a:gsLst>
              <a:gs pos="0">
                <a:srgbClr val="F475A6"/>
              </a:gs>
              <a:gs pos="42000">
                <a:srgbClr val="E8494D"/>
              </a:gs>
              <a:gs pos="100000">
                <a:srgbClr val="FC9319"/>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EB6852A-6C26-CAEC-7E2F-22A2BFABFF9C}"/>
              </a:ext>
            </a:extLst>
          </p:cNvPr>
          <p:cNvSpPr txBox="1"/>
          <p:nvPr/>
        </p:nvSpPr>
        <p:spPr>
          <a:xfrm>
            <a:off x="10555593" y="-1231313"/>
            <a:ext cx="184731" cy="369332"/>
          </a:xfrm>
          <a:prstGeom prst="rect">
            <a:avLst/>
          </a:prstGeom>
          <a:solidFill>
            <a:schemeClr val="accent2"/>
          </a:solidFill>
        </p:spPr>
        <p:txBody>
          <a:bodyPr wrap="none" rtlCol="0">
            <a:spAutoFit/>
          </a:bodyPr>
          <a:lstStyle/>
          <a:p>
            <a:endParaRPr lang="en-US"/>
          </a:p>
        </p:txBody>
      </p:sp>
      <p:sp>
        <p:nvSpPr>
          <p:cNvPr id="21" name="TextBox 20">
            <a:extLst>
              <a:ext uri="{FF2B5EF4-FFF2-40B4-BE49-F238E27FC236}">
                <a16:creationId xmlns:a16="http://schemas.microsoft.com/office/drawing/2014/main" id="{82F71120-2CC5-1B15-05EB-72369232F9F6}"/>
              </a:ext>
            </a:extLst>
          </p:cNvPr>
          <p:cNvSpPr txBox="1"/>
          <p:nvPr/>
        </p:nvSpPr>
        <p:spPr>
          <a:xfrm>
            <a:off x="247186" y="6147236"/>
            <a:ext cx="6714727" cy="276999"/>
          </a:xfrm>
          <a:prstGeom prst="rect">
            <a:avLst/>
          </a:prstGeom>
          <a:noFill/>
        </p:spPr>
        <p:txBody>
          <a:bodyPr wrap="square">
            <a:spAutoFit/>
          </a:bodyPr>
          <a:lstStyle/>
          <a:p>
            <a:r>
              <a:rPr lang="en-US" sz="1200" b="1" dirty="0">
                <a:solidFill>
                  <a:srgbClr val="0070C0"/>
                </a:solidFill>
              </a:rPr>
              <a:t>EVALUATION TEAM:</a:t>
            </a:r>
            <a:endParaRPr lang="en-US" sz="1200" dirty="0"/>
          </a:p>
        </p:txBody>
      </p:sp>
      <p:sp>
        <p:nvSpPr>
          <p:cNvPr id="34" name="Rounded Rectangle 33">
            <a:extLst>
              <a:ext uri="{FF2B5EF4-FFF2-40B4-BE49-F238E27FC236}">
                <a16:creationId xmlns:a16="http://schemas.microsoft.com/office/drawing/2014/main" id="{4E68BA60-84F0-B7AA-69BF-DF44F272F492}"/>
              </a:ext>
            </a:extLst>
          </p:cNvPr>
          <p:cNvSpPr/>
          <p:nvPr/>
        </p:nvSpPr>
        <p:spPr>
          <a:xfrm>
            <a:off x="414029" y="742376"/>
            <a:ext cx="9053427" cy="16203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9B1AE850-9A5B-9E3A-E556-0942DD4E68B2}"/>
              </a:ext>
            </a:extLst>
          </p:cNvPr>
          <p:cNvSpPr/>
          <p:nvPr/>
        </p:nvSpPr>
        <p:spPr>
          <a:xfrm>
            <a:off x="465636" y="798014"/>
            <a:ext cx="8961821" cy="1610978"/>
          </a:xfrm>
          <a:prstGeom prst="rect">
            <a:avLst/>
          </a:prstGeom>
          <a:noFill/>
          <a:ln w="25400"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rgbClr val="4A65D9"/>
                </a:solidFill>
              </a:rPr>
              <a:t>Project Objectives</a:t>
            </a:r>
            <a:r>
              <a:rPr lang="en-US" sz="1400" b="1" dirty="0">
                <a:solidFill>
                  <a:srgbClr val="4A65D9"/>
                </a:solidFill>
              </a:rPr>
              <a:t>:</a:t>
            </a:r>
          </a:p>
          <a:p>
            <a:pPr marL="342900" indent="-342900">
              <a:buAutoNum type="arabicPeriod"/>
            </a:pPr>
            <a:r>
              <a:rPr lang="en-US" sz="1400" dirty="0">
                <a:solidFill>
                  <a:srgbClr val="383838"/>
                </a:solidFill>
                <a:effectLst/>
              </a:rPr>
              <a:t>Establishment of 6 Local Education Clusters (LEC) </a:t>
            </a:r>
          </a:p>
          <a:p>
            <a:pPr marL="342900" indent="-342900">
              <a:buAutoNum type="arabicPeriod"/>
            </a:pPr>
            <a:r>
              <a:rPr lang="en-US" sz="1400" dirty="0">
                <a:solidFill>
                  <a:srgbClr val="383838"/>
                </a:solidFill>
                <a:effectLst/>
              </a:rPr>
              <a:t>Mentoring in 10 cross-sectoral Transnational Education Mentoring Partnerships (TEMPs)</a:t>
            </a:r>
          </a:p>
          <a:p>
            <a:pPr marL="342900" indent="-342900">
              <a:buAutoNum type="arabicPeriod"/>
            </a:pPr>
            <a:r>
              <a:rPr lang="en-US" sz="1400" dirty="0">
                <a:solidFill>
                  <a:srgbClr val="383838"/>
                </a:solidFill>
                <a:effectLst/>
              </a:rPr>
              <a:t>Assessment of regional effectiveness &amp; impact to generate transferable implementation guidelines &amp; policy briefs</a:t>
            </a:r>
            <a:endParaRPr lang="en-US" sz="1400" dirty="0">
              <a:solidFill>
                <a:srgbClr val="383838"/>
              </a:solidFill>
            </a:endParaRPr>
          </a:p>
          <a:p>
            <a:pPr marL="342900" indent="-342900">
              <a:buAutoNum type="arabicPeriod"/>
            </a:pPr>
            <a:r>
              <a:rPr lang="en-US" sz="1400" dirty="0">
                <a:solidFill>
                  <a:srgbClr val="383838"/>
                </a:solidFill>
                <a:effectLst/>
              </a:rPr>
              <a:t>Development of a Good Practice Library, a White Book on Open Schooling Education Clusters and a Teacher Training Innovation Toolkit </a:t>
            </a:r>
          </a:p>
          <a:p>
            <a:pPr marL="342900" indent="-342900">
              <a:buAutoNum type="arabicPeriod"/>
            </a:pPr>
            <a:r>
              <a:rPr lang="en-US" sz="1400" dirty="0">
                <a:solidFill>
                  <a:srgbClr val="383838"/>
                </a:solidFill>
                <a:effectLst/>
              </a:rPr>
              <a:t>Implementation of digital representation of accomplishments with a </a:t>
            </a:r>
            <a:r>
              <a:rPr lang="en-US" sz="1400" dirty="0" err="1">
                <a:solidFill>
                  <a:srgbClr val="383838"/>
                </a:solidFill>
                <a:effectLst/>
              </a:rPr>
              <a:t>OpenBadge</a:t>
            </a:r>
            <a:r>
              <a:rPr lang="en-US" sz="1400" dirty="0">
                <a:solidFill>
                  <a:srgbClr val="383838"/>
                </a:solidFill>
                <a:effectLst/>
              </a:rPr>
              <a:t> ecosystem   </a:t>
            </a:r>
            <a:r>
              <a:rPr lang="en-US" sz="1400" b="1" dirty="0">
                <a:solidFill>
                  <a:srgbClr val="4A65D9"/>
                </a:solidFill>
              </a:rPr>
              <a:t> </a:t>
            </a:r>
          </a:p>
          <a:p>
            <a:r>
              <a:rPr lang="en-GB" sz="1400" dirty="0">
                <a:solidFill>
                  <a:schemeClr val="tx1">
                    <a:lumMod val="75000"/>
                    <a:lumOff val="25000"/>
                  </a:schemeClr>
                </a:solidFill>
              </a:rPr>
              <a:t> </a:t>
            </a:r>
          </a:p>
          <a:p>
            <a:endParaRPr lang="en-US" sz="1600" dirty="0">
              <a:solidFill>
                <a:schemeClr val="bg1">
                  <a:lumMod val="65000"/>
                </a:schemeClr>
              </a:solidFill>
            </a:endParaRPr>
          </a:p>
        </p:txBody>
      </p:sp>
      <p:sp>
        <p:nvSpPr>
          <p:cNvPr id="36" name="Rounded Rectangle 35">
            <a:extLst>
              <a:ext uri="{FF2B5EF4-FFF2-40B4-BE49-F238E27FC236}">
                <a16:creationId xmlns:a16="http://schemas.microsoft.com/office/drawing/2014/main" id="{FB489E0B-236E-6541-C7A1-E1DD3933C7F2}"/>
              </a:ext>
            </a:extLst>
          </p:cNvPr>
          <p:cNvSpPr/>
          <p:nvPr/>
        </p:nvSpPr>
        <p:spPr>
          <a:xfrm>
            <a:off x="130013" y="2509978"/>
            <a:ext cx="6332804" cy="285525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707E81EC-73BE-70E6-9DA7-0D5F4BD74056}"/>
              </a:ext>
            </a:extLst>
          </p:cNvPr>
          <p:cNvSpPr/>
          <p:nvPr/>
        </p:nvSpPr>
        <p:spPr>
          <a:xfrm>
            <a:off x="328414" y="2681161"/>
            <a:ext cx="6033675" cy="1232352"/>
          </a:xfrm>
          <a:prstGeom prst="rect">
            <a:avLst/>
          </a:prstGeom>
          <a:noFill/>
          <a:ln w="28575" cmpd="dbl">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b="1" dirty="0">
                <a:solidFill>
                  <a:srgbClr val="4A65D9"/>
                </a:solidFill>
              </a:rPr>
              <a:t>Evaluation approach:</a:t>
            </a:r>
          </a:p>
          <a:p>
            <a:pPr marL="285750" indent="-285750">
              <a:buFont typeface="Arial" panose="020B0604020202020204" pitchFamily="34" charset="0"/>
              <a:buChar char="•"/>
            </a:pPr>
            <a:r>
              <a:rPr lang="en-US" sz="1400" dirty="0">
                <a:solidFill>
                  <a:schemeClr val="tx1"/>
                </a:solidFill>
              </a:rPr>
              <a:t>Overall: Achievement of project objectives is reflected in the deliverables</a:t>
            </a:r>
          </a:p>
          <a:p>
            <a:pPr marL="285750" indent="-285750">
              <a:buFont typeface="Arial" panose="020B0604020202020204" pitchFamily="34" charset="0"/>
              <a:buChar char="•"/>
            </a:pPr>
            <a:r>
              <a:rPr lang="en-US" sz="1400" dirty="0">
                <a:solidFill>
                  <a:schemeClr val="tx1"/>
                </a:solidFill>
              </a:rPr>
              <a:t>Supporting LECs in self-evaluation (formative &amp; summative) through the use of Frameworks from Implementation Science </a:t>
            </a:r>
            <a:br>
              <a:rPr lang="en-US" sz="1400" dirty="0">
                <a:solidFill>
                  <a:schemeClr val="tx1"/>
                </a:solidFill>
              </a:rPr>
            </a:br>
            <a:r>
              <a:rPr lang="en-US" sz="1400" dirty="0">
                <a:solidFill>
                  <a:schemeClr val="tx1"/>
                </a:solidFill>
              </a:rPr>
              <a:t>(Hexagon Model &amp; Program Sustainability Assessment Tool)</a:t>
            </a:r>
            <a:endParaRPr lang="en-GB" sz="1300" dirty="0">
              <a:solidFill>
                <a:schemeClr val="tx1">
                  <a:lumMod val="75000"/>
                  <a:lumOff val="25000"/>
                </a:schemeClr>
              </a:solidFill>
            </a:endParaRPr>
          </a:p>
        </p:txBody>
      </p:sp>
      <p:sp>
        <p:nvSpPr>
          <p:cNvPr id="39" name="Rounded Rectangle 38">
            <a:extLst>
              <a:ext uri="{FF2B5EF4-FFF2-40B4-BE49-F238E27FC236}">
                <a16:creationId xmlns:a16="http://schemas.microsoft.com/office/drawing/2014/main" id="{FE1112D8-DDED-6E15-89EE-FB3BAF58063A}"/>
              </a:ext>
            </a:extLst>
          </p:cNvPr>
          <p:cNvSpPr/>
          <p:nvPr/>
        </p:nvSpPr>
        <p:spPr>
          <a:xfrm>
            <a:off x="6659268" y="2495530"/>
            <a:ext cx="2977446" cy="277938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959F0595-B32A-2A7C-19D3-BB03019AFF72}"/>
              </a:ext>
            </a:extLst>
          </p:cNvPr>
          <p:cNvSpPr/>
          <p:nvPr/>
        </p:nvSpPr>
        <p:spPr>
          <a:xfrm>
            <a:off x="6751674" y="2682204"/>
            <a:ext cx="2837070" cy="2446456"/>
          </a:xfrm>
          <a:prstGeom prst="rect">
            <a:avLst/>
          </a:prstGeom>
          <a:noFill/>
          <a:ln w="25400" cmpd="dbl">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rgbClr val="4A65D9"/>
                </a:solidFill>
              </a:rPr>
              <a:t>Evaluation instruments:</a:t>
            </a:r>
            <a:endParaRPr lang="en-US" sz="1400" b="1" dirty="0">
              <a:solidFill>
                <a:srgbClr val="4A65D9"/>
              </a:solidFill>
            </a:endParaRPr>
          </a:p>
          <a:p>
            <a:pPr marL="285750" indent="-285750">
              <a:buFont typeface="Arial" panose="020B0604020202020204" pitchFamily="34" charset="0"/>
              <a:buChar char="•"/>
            </a:pPr>
            <a:r>
              <a:rPr lang="en-US" sz="1400" dirty="0">
                <a:solidFill>
                  <a:schemeClr val="tx1"/>
                </a:solidFill>
              </a:rPr>
              <a:t>Self-assessment tool for the LECs to support implementation planning &amp; execution as well as sustainability</a:t>
            </a:r>
          </a:p>
          <a:p>
            <a:pPr marL="285750" indent="-285750">
              <a:buFont typeface="Arial" panose="020B0604020202020204" pitchFamily="34" charset="0"/>
              <a:buChar char="•"/>
            </a:pPr>
            <a:r>
              <a:rPr lang="en-US" sz="1400" dirty="0">
                <a:solidFill>
                  <a:schemeClr val="tx1"/>
                </a:solidFill>
              </a:rPr>
              <a:t>Self-assessment of goal achievement</a:t>
            </a:r>
          </a:p>
          <a:p>
            <a:pPr marL="285750" indent="-285750">
              <a:buFont typeface="Arial" panose="020B0604020202020204" pitchFamily="34" charset="0"/>
              <a:buChar char="•"/>
            </a:pPr>
            <a:r>
              <a:rPr lang="en-US" sz="1400" dirty="0">
                <a:solidFill>
                  <a:schemeClr val="tx1"/>
                </a:solidFill>
              </a:rPr>
              <a:t>In addition: Objective data </a:t>
            </a:r>
            <a:br>
              <a:rPr lang="en-US" sz="1400" dirty="0">
                <a:solidFill>
                  <a:schemeClr val="tx1"/>
                </a:solidFill>
              </a:rPr>
            </a:br>
            <a:r>
              <a:rPr lang="en-US" sz="1400" dirty="0">
                <a:solidFill>
                  <a:schemeClr val="tx1"/>
                </a:solidFill>
              </a:rPr>
              <a:t>(Key Performance Indicators for assessing the Reach)</a:t>
            </a:r>
          </a:p>
        </p:txBody>
      </p:sp>
      <p:sp>
        <p:nvSpPr>
          <p:cNvPr id="20" name="Oval 19">
            <a:extLst>
              <a:ext uri="{FF2B5EF4-FFF2-40B4-BE49-F238E27FC236}">
                <a16:creationId xmlns:a16="http://schemas.microsoft.com/office/drawing/2014/main" id="{3D0A87E1-5E87-AE47-19F6-11AECB655C55}"/>
              </a:ext>
            </a:extLst>
          </p:cNvPr>
          <p:cNvSpPr/>
          <p:nvPr/>
        </p:nvSpPr>
        <p:spPr>
          <a:xfrm>
            <a:off x="8970979" y="5999947"/>
            <a:ext cx="846760" cy="723691"/>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DB56264-DBD0-A634-EE90-920AFABEFE62}"/>
              </a:ext>
            </a:extLst>
          </p:cNvPr>
          <p:cNvSpPr/>
          <p:nvPr/>
        </p:nvSpPr>
        <p:spPr>
          <a:xfrm>
            <a:off x="6237475" y="5856599"/>
            <a:ext cx="895178" cy="80561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Qr code&#10;&#10;Description automatically generated">
            <a:extLst>
              <a:ext uri="{FF2B5EF4-FFF2-40B4-BE49-F238E27FC236}">
                <a16:creationId xmlns:a16="http://schemas.microsoft.com/office/drawing/2014/main" id="{8665392A-FEA2-8FD0-B515-EB74BF6427AF}"/>
              </a:ext>
            </a:extLst>
          </p:cNvPr>
          <p:cNvPicPr>
            <a:picLocks noChangeAspect="1"/>
          </p:cNvPicPr>
          <p:nvPr/>
        </p:nvPicPr>
        <p:blipFill>
          <a:blip r:embed="rId6"/>
          <a:stretch>
            <a:fillRect/>
          </a:stretch>
        </p:blipFill>
        <p:spPr>
          <a:xfrm>
            <a:off x="8173060" y="5962408"/>
            <a:ext cx="699801" cy="699801"/>
          </a:xfrm>
          <a:prstGeom prst="rect">
            <a:avLst/>
          </a:prstGeom>
        </p:spPr>
      </p:pic>
      <p:sp>
        <p:nvSpPr>
          <p:cNvPr id="27" name="TextBox 26">
            <a:extLst>
              <a:ext uri="{FF2B5EF4-FFF2-40B4-BE49-F238E27FC236}">
                <a16:creationId xmlns:a16="http://schemas.microsoft.com/office/drawing/2014/main" id="{9DB09822-F6B5-3F0A-6D40-409C3E29049F}"/>
              </a:ext>
            </a:extLst>
          </p:cNvPr>
          <p:cNvSpPr txBox="1"/>
          <p:nvPr/>
        </p:nvSpPr>
        <p:spPr>
          <a:xfrm>
            <a:off x="8173060" y="5999947"/>
            <a:ext cx="487588" cy="646331"/>
          </a:xfrm>
          <a:prstGeom prst="rect">
            <a:avLst/>
          </a:prstGeom>
          <a:solidFill>
            <a:srgbClr val="FFFFFF">
              <a:alpha val="90980"/>
            </a:srgbClr>
          </a:solidFill>
        </p:spPr>
        <p:txBody>
          <a:bodyPr wrap="square" rtlCol="0">
            <a:spAutoFit/>
          </a:bodyPr>
          <a:lstStyle/>
          <a:p>
            <a:r>
              <a:rPr lang="en-US" sz="1200" dirty="0"/>
              <a:t>Your QR URL</a:t>
            </a:r>
          </a:p>
        </p:txBody>
      </p:sp>
      <p:sp>
        <p:nvSpPr>
          <p:cNvPr id="3" name="Rectangle 2">
            <a:extLst>
              <a:ext uri="{FF2B5EF4-FFF2-40B4-BE49-F238E27FC236}">
                <a16:creationId xmlns:a16="http://schemas.microsoft.com/office/drawing/2014/main" id="{BD94F071-51DC-6326-C6A6-AC923BDFBC51}"/>
              </a:ext>
            </a:extLst>
          </p:cNvPr>
          <p:cNvSpPr/>
          <p:nvPr/>
        </p:nvSpPr>
        <p:spPr>
          <a:xfrm>
            <a:off x="43526" y="12574"/>
            <a:ext cx="9862473" cy="535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a:solidFill>
                  <a:schemeClr val="tx1">
                    <a:lumMod val="95000"/>
                    <a:lumOff val="5000"/>
                  </a:schemeClr>
                </a:solidFill>
              </a:rPr>
              <a:t>Project: Phereclos  - </a:t>
            </a:r>
            <a:r>
              <a:rPr lang="en-US" b="1" dirty="0">
                <a:solidFill>
                  <a:srgbClr val="383838"/>
                </a:solidFill>
                <a:effectLst/>
              </a:rPr>
              <a:t>Partnerships for pathways to Higher Education and science engagement in </a:t>
            </a:r>
            <a:br>
              <a:rPr lang="en-US" b="1" dirty="0">
                <a:solidFill>
                  <a:srgbClr val="383838"/>
                </a:solidFill>
                <a:effectLst/>
              </a:rPr>
            </a:br>
            <a:r>
              <a:rPr lang="en-US" b="1" dirty="0">
                <a:solidFill>
                  <a:srgbClr val="383838"/>
                </a:solidFill>
                <a:effectLst/>
              </a:rPr>
              <a:t>Regional Clusters of Open Schooling</a:t>
            </a:r>
            <a:r>
              <a:rPr lang="en-US" b="1" dirty="0">
                <a:solidFill>
                  <a:schemeClr val="tx1">
                    <a:lumMod val="95000"/>
                    <a:lumOff val="5000"/>
                  </a:schemeClr>
                </a:solidFill>
              </a:rPr>
              <a:t> </a:t>
            </a:r>
            <a:r>
              <a:rPr lang="en-US" b="1" dirty="0">
                <a:solidFill>
                  <a:srgbClr val="4A65D9"/>
                </a:solidFill>
              </a:rPr>
              <a:t> </a:t>
            </a:r>
          </a:p>
          <a:p>
            <a:endParaRPr lang="en-US" b="1" dirty="0">
              <a:solidFill>
                <a:schemeClr val="bg1">
                  <a:lumMod val="65000"/>
                </a:schemeClr>
              </a:solidFill>
            </a:endParaRPr>
          </a:p>
        </p:txBody>
      </p:sp>
      <p:pic>
        <p:nvPicPr>
          <p:cNvPr id="22" name="Grafik 21">
            <a:extLst>
              <a:ext uri="{FF2B5EF4-FFF2-40B4-BE49-F238E27FC236}">
                <a16:creationId xmlns:a16="http://schemas.microsoft.com/office/drawing/2014/main" id="{13F5D869-7559-961A-EDBF-B4A88B0D164C}"/>
              </a:ext>
            </a:extLst>
          </p:cNvPr>
          <p:cNvPicPr>
            <a:picLocks noChangeAspect="1"/>
          </p:cNvPicPr>
          <p:nvPr/>
        </p:nvPicPr>
        <p:blipFill>
          <a:blip r:embed="rId7"/>
          <a:stretch>
            <a:fillRect/>
          </a:stretch>
        </p:blipFill>
        <p:spPr>
          <a:xfrm>
            <a:off x="7210887" y="5962408"/>
            <a:ext cx="853917" cy="609127"/>
          </a:xfrm>
          <a:prstGeom prst="rect">
            <a:avLst/>
          </a:prstGeom>
        </p:spPr>
      </p:pic>
      <p:pic>
        <p:nvPicPr>
          <p:cNvPr id="6" name="Grafik 5">
            <a:extLst>
              <a:ext uri="{FF2B5EF4-FFF2-40B4-BE49-F238E27FC236}">
                <a16:creationId xmlns:a16="http://schemas.microsoft.com/office/drawing/2014/main" id="{17DDCD56-B6F7-943D-9FFE-6F0BB017C970}"/>
              </a:ext>
            </a:extLst>
          </p:cNvPr>
          <p:cNvPicPr>
            <a:picLocks noChangeAspect="1"/>
          </p:cNvPicPr>
          <p:nvPr/>
        </p:nvPicPr>
        <p:blipFill>
          <a:blip r:embed="rId8"/>
          <a:stretch>
            <a:fillRect/>
          </a:stretch>
        </p:blipFill>
        <p:spPr>
          <a:xfrm>
            <a:off x="3515600" y="4111115"/>
            <a:ext cx="2686951" cy="2551094"/>
          </a:xfrm>
          <a:prstGeom prst="rect">
            <a:avLst/>
          </a:prstGeom>
        </p:spPr>
      </p:pic>
      <p:pic>
        <p:nvPicPr>
          <p:cNvPr id="7" name="Grafik 6">
            <a:extLst>
              <a:ext uri="{FF2B5EF4-FFF2-40B4-BE49-F238E27FC236}">
                <a16:creationId xmlns:a16="http://schemas.microsoft.com/office/drawing/2014/main" id="{853F9D4F-0BBC-7F4F-33F0-4529048DDD41}"/>
              </a:ext>
            </a:extLst>
          </p:cNvPr>
          <p:cNvPicPr>
            <a:picLocks noChangeAspect="1"/>
          </p:cNvPicPr>
          <p:nvPr/>
        </p:nvPicPr>
        <p:blipFill>
          <a:blip r:embed="rId9"/>
          <a:stretch>
            <a:fillRect/>
          </a:stretch>
        </p:blipFill>
        <p:spPr>
          <a:xfrm>
            <a:off x="131963" y="3852084"/>
            <a:ext cx="3268414" cy="2810125"/>
          </a:xfrm>
          <a:prstGeom prst="rect">
            <a:avLst/>
          </a:prstGeom>
        </p:spPr>
      </p:pic>
      <p:sp>
        <p:nvSpPr>
          <p:cNvPr id="2" name="Rechteck 1">
            <a:extLst>
              <a:ext uri="{FF2B5EF4-FFF2-40B4-BE49-F238E27FC236}">
                <a16:creationId xmlns:a16="http://schemas.microsoft.com/office/drawing/2014/main" id="{C0DDEDF8-22A4-4B4A-B57A-5653FFDEBD33}"/>
              </a:ext>
            </a:extLst>
          </p:cNvPr>
          <p:cNvSpPr/>
          <p:nvPr/>
        </p:nvSpPr>
        <p:spPr>
          <a:xfrm>
            <a:off x="67566" y="6646278"/>
            <a:ext cx="3397207" cy="246221"/>
          </a:xfrm>
          <a:prstGeom prst="rect">
            <a:avLst/>
          </a:prstGeom>
        </p:spPr>
        <p:txBody>
          <a:bodyPr wrap="square">
            <a:spAutoFit/>
          </a:bodyPr>
          <a:lstStyle/>
          <a:p>
            <a:r>
              <a:rPr lang="de-DE" sz="1000" dirty="0"/>
              <a:t>https://nirn.fpg.unc.edu/resources/hexagon-exploration-tool</a:t>
            </a:r>
          </a:p>
        </p:txBody>
      </p:sp>
      <p:sp>
        <p:nvSpPr>
          <p:cNvPr id="4" name="Rechteck 3">
            <a:extLst>
              <a:ext uri="{FF2B5EF4-FFF2-40B4-BE49-F238E27FC236}">
                <a16:creationId xmlns:a16="http://schemas.microsoft.com/office/drawing/2014/main" id="{95FD406A-4760-4743-A4B8-2AFB4D3BEA03}"/>
              </a:ext>
            </a:extLst>
          </p:cNvPr>
          <p:cNvSpPr/>
          <p:nvPr/>
        </p:nvSpPr>
        <p:spPr>
          <a:xfrm>
            <a:off x="3635164" y="6648936"/>
            <a:ext cx="1994457" cy="246221"/>
          </a:xfrm>
          <a:prstGeom prst="rect">
            <a:avLst/>
          </a:prstGeom>
        </p:spPr>
        <p:txBody>
          <a:bodyPr wrap="none">
            <a:spAutoFit/>
          </a:bodyPr>
          <a:lstStyle/>
          <a:p>
            <a:r>
              <a:rPr lang="de-DE" sz="1000" dirty="0"/>
              <a:t>https://www.sustaintool.org/psat/</a:t>
            </a:r>
          </a:p>
        </p:txBody>
      </p:sp>
    </p:spTree>
    <p:extLst>
      <p:ext uri="{BB962C8B-B14F-4D97-AF65-F5344CB8AC3E}">
        <p14:creationId xmlns:p14="http://schemas.microsoft.com/office/powerpoint/2010/main" val="1589976715"/>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5E891A1-D2C4-A939-B199-7CAD6CF78271}"/>
              </a:ext>
            </a:extLst>
          </p:cNvPr>
          <p:cNvSpPr/>
          <p:nvPr/>
        </p:nvSpPr>
        <p:spPr>
          <a:xfrm>
            <a:off x="-12904" y="6100933"/>
            <a:ext cx="9918903" cy="802632"/>
          </a:xfrm>
          <a:prstGeom prst="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FBC0F2A-648B-2097-B585-5E3CFE898229}"/>
              </a:ext>
            </a:extLst>
          </p:cNvPr>
          <p:cNvSpPr/>
          <p:nvPr/>
        </p:nvSpPr>
        <p:spPr>
          <a:xfrm>
            <a:off x="-12903" y="1380727"/>
            <a:ext cx="9918903" cy="4766509"/>
          </a:xfrm>
          <a:prstGeom prst="rect">
            <a:avLst/>
          </a:prstGeom>
          <a:gradFill>
            <a:gsLst>
              <a:gs pos="0">
                <a:srgbClr val="F475A6"/>
              </a:gs>
              <a:gs pos="42000">
                <a:srgbClr val="E8494D"/>
              </a:gs>
              <a:gs pos="100000">
                <a:srgbClr val="FC9319"/>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EB6852A-6C26-CAEC-7E2F-22A2BFABFF9C}"/>
              </a:ext>
            </a:extLst>
          </p:cNvPr>
          <p:cNvSpPr txBox="1"/>
          <p:nvPr/>
        </p:nvSpPr>
        <p:spPr>
          <a:xfrm>
            <a:off x="10555593" y="-1231313"/>
            <a:ext cx="184731" cy="369332"/>
          </a:xfrm>
          <a:prstGeom prst="rect">
            <a:avLst/>
          </a:prstGeom>
          <a:solidFill>
            <a:schemeClr val="accent2"/>
          </a:solidFill>
        </p:spPr>
        <p:txBody>
          <a:bodyPr wrap="none" rtlCol="0">
            <a:spAutoFit/>
          </a:bodyPr>
          <a:lstStyle/>
          <a:p>
            <a:endParaRPr lang="en-US"/>
          </a:p>
        </p:txBody>
      </p:sp>
      <p:sp>
        <p:nvSpPr>
          <p:cNvPr id="21" name="TextBox 20">
            <a:extLst>
              <a:ext uri="{FF2B5EF4-FFF2-40B4-BE49-F238E27FC236}">
                <a16:creationId xmlns:a16="http://schemas.microsoft.com/office/drawing/2014/main" id="{82F71120-2CC5-1B15-05EB-72369232F9F6}"/>
              </a:ext>
            </a:extLst>
          </p:cNvPr>
          <p:cNvSpPr txBox="1"/>
          <p:nvPr/>
        </p:nvSpPr>
        <p:spPr>
          <a:xfrm>
            <a:off x="43526" y="6147236"/>
            <a:ext cx="5609755" cy="646331"/>
          </a:xfrm>
          <a:prstGeom prst="rect">
            <a:avLst/>
          </a:prstGeom>
          <a:noFill/>
        </p:spPr>
        <p:txBody>
          <a:bodyPr wrap="square">
            <a:spAutoFit/>
          </a:bodyPr>
          <a:lstStyle/>
          <a:p>
            <a:r>
              <a:rPr lang="en-US" sz="1200" b="1" dirty="0">
                <a:solidFill>
                  <a:srgbClr val="0070C0"/>
                </a:solidFill>
              </a:rPr>
              <a:t>EVALUATION TEAM: </a:t>
            </a:r>
            <a:br>
              <a:rPr lang="en-US" sz="1200" b="1" dirty="0">
                <a:solidFill>
                  <a:srgbClr val="0070C0"/>
                </a:solidFill>
              </a:rPr>
            </a:br>
            <a:r>
              <a:rPr lang="en-US" sz="1200" b="1" dirty="0">
                <a:solidFill>
                  <a:srgbClr val="0070C0"/>
                </a:solidFill>
              </a:rPr>
              <a:t>LEC implementation teams </a:t>
            </a:r>
          </a:p>
          <a:p>
            <a:r>
              <a:rPr lang="en-US" sz="1200" b="1" dirty="0">
                <a:solidFill>
                  <a:srgbClr val="0070C0"/>
                </a:solidFill>
              </a:rPr>
              <a:t>supported by Monika Finsterwald &amp; Marlene </a:t>
            </a:r>
            <a:r>
              <a:rPr lang="en-US" sz="1200" b="1" dirty="0" err="1">
                <a:solidFill>
                  <a:srgbClr val="0070C0"/>
                </a:solidFill>
              </a:rPr>
              <a:t>Kollmayer</a:t>
            </a:r>
            <a:r>
              <a:rPr lang="en-US" sz="1200" b="1" dirty="0">
                <a:solidFill>
                  <a:srgbClr val="0070C0"/>
                </a:solidFill>
              </a:rPr>
              <a:t> (UNIVIE)</a:t>
            </a:r>
            <a:endParaRPr lang="en-US" sz="1200" dirty="0"/>
          </a:p>
        </p:txBody>
      </p:sp>
      <p:sp>
        <p:nvSpPr>
          <p:cNvPr id="34" name="Rounded Rectangle 33">
            <a:extLst>
              <a:ext uri="{FF2B5EF4-FFF2-40B4-BE49-F238E27FC236}">
                <a16:creationId xmlns:a16="http://schemas.microsoft.com/office/drawing/2014/main" id="{4E68BA60-84F0-B7AA-69BF-DF44F272F492}"/>
              </a:ext>
            </a:extLst>
          </p:cNvPr>
          <p:cNvSpPr/>
          <p:nvPr/>
        </p:nvSpPr>
        <p:spPr>
          <a:xfrm>
            <a:off x="390689" y="643065"/>
            <a:ext cx="9049676" cy="111518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tx1"/>
              </a:solidFill>
            </a:endParaRPr>
          </a:p>
        </p:txBody>
      </p:sp>
      <p:sp>
        <p:nvSpPr>
          <p:cNvPr id="35" name="Rectangle 34">
            <a:extLst>
              <a:ext uri="{FF2B5EF4-FFF2-40B4-BE49-F238E27FC236}">
                <a16:creationId xmlns:a16="http://schemas.microsoft.com/office/drawing/2014/main" id="{9B1AE850-9A5B-9E3A-E556-0942DD4E68B2}"/>
              </a:ext>
            </a:extLst>
          </p:cNvPr>
          <p:cNvSpPr/>
          <p:nvPr/>
        </p:nvSpPr>
        <p:spPr>
          <a:xfrm>
            <a:off x="465636" y="642140"/>
            <a:ext cx="8961821" cy="879811"/>
          </a:xfrm>
          <a:prstGeom prst="rect">
            <a:avLst/>
          </a:prstGeom>
          <a:noFill/>
          <a:ln w="25400"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rgbClr val="4A65D9"/>
                </a:solidFill>
              </a:rPr>
              <a:t>Resources: </a:t>
            </a:r>
            <a:r>
              <a:rPr lang="en-US" sz="1500" dirty="0">
                <a:solidFill>
                  <a:schemeClr val="tx1"/>
                </a:solidFill>
              </a:rPr>
              <a:t>Initiatives (LECs &amp; TEMPs): </a:t>
            </a:r>
            <a:r>
              <a:rPr lang="en-US" sz="1500" dirty="0">
                <a:solidFill>
                  <a:schemeClr val="tx1"/>
                </a:solidFill>
                <a:hlinkClick r:id="rId3"/>
              </a:rPr>
              <a:t>https://www.phereclos.eu/initiatives</a:t>
            </a:r>
            <a:r>
              <a:rPr lang="en-US" sz="1500" dirty="0">
                <a:solidFill>
                  <a:schemeClr val="tx1"/>
                </a:solidFill>
              </a:rPr>
              <a:t> </a:t>
            </a:r>
          </a:p>
          <a:p>
            <a:r>
              <a:rPr lang="en-US" sz="1500" dirty="0">
                <a:solidFill>
                  <a:schemeClr val="tx1"/>
                </a:solidFill>
              </a:rPr>
              <a:t>Policy briefs: </a:t>
            </a:r>
            <a:r>
              <a:rPr lang="en-US" sz="1500" dirty="0">
                <a:solidFill>
                  <a:schemeClr val="tx1"/>
                </a:solidFill>
                <a:hlinkClick r:id="rId4"/>
              </a:rPr>
              <a:t>https://www.phereclos.eu/policy-briefs/</a:t>
            </a:r>
            <a:r>
              <a:rPr lang="en-US" sz="1500" dirty="0">
                <a:solidFill>
                  <a:schemeClr val="tx1"/>
                </a:solidFill>
              </a:rPr>
              <a:t> 	</a:t>
            </a:r>
          </a:p>
          <a:p>
            <a:r>
              <a:rPr lang="en-US" sz="1500" dirty="0">
                <a:solidFill>
                  <a:schemeClr val="tx1"/>
                </a:solidFill>
              </a:rPr>
              <a:t>Inspiring Cases: </a:t>
            </a:r>
            <a:r>
              <a:rPr lang="en-US" sz="1500" dirty="0">
                <a:solidFill>
                  <a:schemeClr val="tx1"/>
                </a:solidFill>
                <a:hlinkClick r:id="rId5"/>
              </a:rPr>
              <a:t>https://www.phereclos.eu/practices</a:t>
            </a:r>
            <a:r>
              <a:rPr lang="en-US" sz="1500" dirty="0">
                <a:solidFill>
                  <a:schemeClr val="tx1"/>
                </a:solidFill>
              </a:rPr>
              <a:t> In preparation: Whitebook, Teacher Training Toolkit</a:t>
            </a:r>
          </a:p>
          <a:p>
            <a:r>
              <a:rPr lang="en-US" sz="1500" dirty="0">
                <a:solidFill>
                  <a:schemeClr val="tx1"/>
                </a:solidFill>
              </a:rPr>
              <a:t>Open badges: </a:t>
            </a:r>
            <a:r>
              <a:rPr lang="en-US" sz="1500" dirty="0">
                <a:solidFill>
                  <a:schemeClr val="tx1"/>
                </a:solidFill>
                <a:hlinkClick r:id="rId6"/>
              </a:rPr>
              <a:t>https://www.phereclos.eu/badge/</a:t>
            </a:r>
            <a:r>
              <a:rPr lang="en-US" sz="1500" dirty="0">
                <a:solidFill>
                  <a:schemeClr val="tx1"/>
                </a:solidFill>
              </a:rPr>
              <a:t>  </a:t>
            </a:r>
            <a:endParaRPr lang="en-US" sz="1500" dirty="0">
              <a:solidFill>
                <a:schemeClr val="bg1">
                  <a:lumMod val="65000"/>
                </a:schemeClr>
              </a:solidFill>
            </a:endParaRPr>
          </a:p>
        </p:txBody>
      </p:sp>
      <p:sp>
        <p:nvSpPr>
          <p:cNvPr id="38" name="Rounded Rectangle 37">
            <a:extLst>
              <a:ext uri="{FF2B5EF4-FFF2-40B4-BE49-F238E27FC236}">
                <a16:creationId xmlns:a16="http://schemas.microsoft.com/office/drawing/2014/main" id="{509717B8-5316-B3B6-7098-7764B7501472}"/>
              </a:ext>
            </a:extLst>
          </p:cNvPr>
          <p:cNvSpPr/>
          <p:nvPr/>
        </p:nvSpPr>
        <p:spPr>
          <a:xfrm>
            <a:off x="302922" y="5093100"/>
            <a:ext cx="9236748" cy="89988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ed Rectangle 39">
            <a:extLst>
              <a:ext uri="{FF2B5EF4-FFF2-40B4-BE49-F238E27FC236}">
                <a16:creationId xmlns:a16="http://schemas.microsoft.com/office/drawing/2014/main" id="{32A600E3-29BC-6BD2-B65F-23D16D543C40}"/>
              </a:ext>
            </a:extLst>
          </p:cNvPr>
          <p:cNvSpPr/>
          <p:nvPr/>
        </p:nvSpPr>
        <p:spPr>
          <a:xfrm>
            <a:off x="390688" y="1804548"/>
            <a:ext cx="9165411" cy="32140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912126C6-C6BB-C6B9-9208-A37DA5A25987}"/>
              </a:ext>
            </a:extLst>
          </p:cNvPr>
          <p:cNvSpPr/>
          <p:nvPr/>
        </p:nvSpPr>
        <p:spPr>
          <a:xfrm>
            <a:off x="302922" y="5125530"/>
            <a:ext cx="9253177" cy="834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rgbClr val="4A65D9"/>
                </a:solidFill>
              </a:rPr>
              <a:t>Challenges:  </a:t>
            </a:r>
            <a:r>
              <a:rPr lang="en-US" sz="1500" dirty="0">
                <a:solidFill>
                  <a:schemeClr val="tx1"/>
                </a:solidFill>
              </a:rPr>
              <a:t>LECs differed very much in their approaches &amp; regional prerequisites =&gt; different barriers &amp; facilitators for implementation; implementation strategies necessary to show need =&gt; participatory approach; LECs as Pilots: Theory of Change &amp; profound evaluation needed to reach more evidence =&gt; continuous improvement of OS activities</a:t>
            </a:r>
            <a:endParaRPr lang="en-US" sz="1500" b="1" dirty="0">
              <a:solidFill>
                <a:srgbClr val="4A65D9"/>
              </a:solidFill>
            </a:endParaRPr>
          </a:p>
        </p:txBody>
      </p:sp>
      <p:sp>
        <p:nvSpPr>
          <p:cNvPr id="42" name="Rectangle 41">
            <a:extLst>
              <a:ext uri="{FF2B5EF4-FFF2-40B4-BE49-F238E27FC236}">
                <a16:creationId xmlns:a16="http://schemas.microsoft.com/office/drawing/2014/main" id="{CB33BC42-F05B-1109-10C8-405BD87338E1}"/>
              </a:ext>
            </a:extLst>
          </p:cNvPr>
          <p:cNvSpPr/>
          <p:nvPr/>
        </p:nvSpPr>
        <p:spPr>
          <a:xfrm>
            <a:off x="625992" y="1882989"/>
            <a:ext cx="4431993" cy="3135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rgbClr val="4A65D9"/>
                </a:solidFill>
              </a:rPr>
              <a:t>Current Results:</a:t>
            </a:r>
          </a:p>
          <a:p>
            <a:pPr marL="285750" indent="-285750">
              <a:buFont typeface="Arial" panose="020B0604020202020204" pitchFamily="34" charset="0"/>
              <a:buChar char="•"/>
            </a:pPr>
            <a:r>
              <a:rPr lang="en-US" sz="1500" dirty="0">
                <a:solidFill>
                  <a:schemeClr val="tx1"/>
                </a:solidFill>
              </a:rPr>
              <a:t>Innovation Indicators: EVIDENCE was estimated as low, USABILITY and SUPPORT as moderate</a:t>
            </a:r>
          </a:p>
          <a:p>
            <a:pPr marL="285750" indent="-285750">
              <a:buFont typeface="Arial" panose="020B0604020202020204" pitchFamily="34" charset="0"/>
              <a:buChar char="•"/>
            </a:pPr>
            <a:r>
              <a:rPr lang="en-US" sz="1500" dirty="0">
                <a:solidFill>
                  <a:schemeClr val="tx1"/>
                </a:solidFill>
              </a:rPr>
              <a:t>System Indicators: FIT and CAPACITY was estimated as high, NEED as moderate</a:t>
            </a:r>
          </a:p>
          <a:p>
            <a:pPr marL="285750" indent="-285750">
              <a:buFont typeface="Arial" panose="020B0604020202020204" pitchFamily="34" charset="0"/>
              <a:buChar char="•"/>
            </a:pPr>
            <a:r>
              <a:rPr lang="en-US" sz="1500" dirty="0">
                <a:solidFill>
                  <a:schemeClr val="tx1"/>
                </a:solidFill>
              </a:rPr>
              <a:t>Very high Reach </a:t>
            </a:r>
            <a:r>
              <a:rPr lang="en-US" sz="1500">
                <a:solidFill>
                  <a:schemeClr val="tx1"/>
                </a:solidFill>
              </a:rPr>
              <a:t>(KPIs</a:t>
            </a:r>
            <a:r>
              <a:rPr lang="en-US" sz="1500" dirty="0">
                <a:solidFill>
                  <a:schemeClr val="tx1"/>
                </a:solidFill>
              </a:rPr>
              <a:t>)</a:t>
            </a:r>
          </a:p>
          <a:p>
            <a:pPr marL="742950" lvl="1" indent="-285750">
              <a:buFont typeface="Arial" panose="020B0604020202020204" pitchFamily="34" charset="0"/>
              <a:buChar char="•"/>
            </a:pPr>
            <a:r>
              <a:rPr lang="en-US" sz="1400" dirty="0">
                <a:solidFill>
                  <a:schemeClr val="tx1"/>
                </a:solidFill>
              </a:rPr>
              <a:t>Schools: N=214; children: N=9636; </a:t>
            </a:r>
            <a:br>
              <a:rPr lang="en-US" sz="1400" dirty="0">
                <a:solidFill>
                  <a:schemeClr val="tx1"/>
                </a:solidFill>
              </a:rPr>
            </a:br>
            <a:r>
              <a:rPr lang="en-US" sz="1400" dirty="0">
                <a:solidFill>
                  <a:schemeClr val="tx1"/>
                </a:solidFill>
              </a:rPr>
              <a:t>teachers: N=1226; parents: N=2456</a:t>
            </a:r>
          </a:p>
          <a:p>
            <a:pPr marL="742950" lvl="1" indent="-285750">
              <a:buFont typeface="Arial" panose="020B0604020202020204" pitchFamily="34" charset="0"/>
              <a:buChar char="•"/>
            </a:pPr>
            <a:r>
              <a:rPr lang="en-US" sz="1400" dirty="0">
                <a:solidFill>
                  <a:schemeClr val="tx1"/>
                </a:solidFill>
              </a:rPr>
              <a:t>Universities: N=34; researchers: N=494; </a:t>
            </a:r>
            <a:br>
              <a:rPr lang="en-US" sz="1400" dirty="0">
                <a:solidFill>
                  <a:schemeClr val="tx1"/>
                </a:solidFill>
              </a:rPr>
            </a:br>
            <a:r>
              <a:rPr lang="en-US" sz="1400" dirty="0">
                <a:solidFill>
                  <a:schemeClr val="tx1"/>
                </a:solidFill>
              </a:rPr>
              <a:t>teacher training students: N=155</a:t>
            </a:r>
          </a:p>
          <a:p>
            <a:pPr marL="742950" lvl="1" indent="-285750">
              <a:buFont typeface="Arial" panose="020B0604020202020204" pitchFamily="34" charset="0"/>
              <a:buChar char="•"/>
            </a:pPr>
            <a:r>
              <a:rPr lang="en-US" sz="1400" dirty="0">
                <a:solidFill>
                  <a:schemeClr val="tx1"/>
                </a:solidFill>
              </a:rPr>
              <a:t>Economies/industries: N=36</a:t>
            </a:r>
          </a:p>
          <a:p>
            <a:pPr marL="742950" lvl="1" indent="-285750">
              <a:buFont typeface="Arial" panose="020B0604020202020204" pitchFamily="34" charset="0"/>
              <a:buChar char="•"/>
            </a:pPr>
            <a:r>
              <a:rPr lang="en-US" sz="1400" dirty="0">
                <a:solidFill>
                  <a:schemeClr val="tx1"/>
                </a:solidFill>
              </a:rPr>
              <a:t>NGO: N=33</a:t>
            </a:r>
          </a:p>
          <a:p>
            <a:pPr marL="742950" lvl="1" indent="-285750">
              <a:buFont typeface="Arial" panose="020B0604020202020204" pitchFamily="34" charset="0"/>
              <a:buChar char="•"/>
            </a:pPr>
            <a:r>
              <a:rPr lang="en-US" sz="1400" dirty="0">
                <a:solidFill>
                  <a:schemeClr val="tx1"/>
                </a:solidFill>
              </a:rPr>
              <a:t>Governmental Organizations: N=38</a:t>
            </a:r>
          </a:p>
          <a:p>
            <a:pPr marL="742950" lvl="1" indent="-285750">
              <a:buFont typeface="Arial" panose="020B0604020202020204" pitchFamily="34" charset="0"/>
              <a:buChar char="•"/>
            </a:pPr>
            <a:r>
              <a:rPr lang="en-US" sz="1400" dirty="0">
                <a:solidFill>
                  <a:schemeClr val="tx1"/>
                </a:solidFill>
              </a:rPr>
              <a:t>Policy Makers: N=39</a:t>
            </a:r>
          </a:p>
          <a:p>
            <a:pPr marL="285750" indent="-285750">
              <a:buFont typeface="Arial" panose="020B0604020202020204" pitchFamily="34" charset="0"/>
              <a:buChar char="•"/>
            </a:pPr>
            <a:endParaRPr lang="en-US" sz="1600" dirty="0">
              <a:solidFill>
                <a:srgbClr val="FF0000"/>
              </a:solidFill>
            </a:endParaRPr>
          </a:p>
          <a:p>
            <a:r>
              <a:rPr lang="en-GB" sz="1400" dirty="0">
                <a:solidFill>
                  <a:schemeClr val="tx1">
                    <a:lumMod val="75000"/>
                    <a:lumOff val="25000"/>
                  </a:schemeClr>
                </a:solidFill>
              </a:rPr>
              <a:t> </a:t>
            </a:r>
            <a:endParaRPr lang="en-US" sz="1400" dirty="0">
              <a:solidFill>
                <a:schemeClr val="tx1">
                  <a:lumMod val="75000"/>
                  <a:lumOff val="25000"/>
                </a:schemeClr>
              </a:solidFill>
            </a:endParaRPr>
          </a:p>
        </p:txBody>
      </p:sp>
      <p:sp>
        <p:nvSpPr>
          <p:cNvPr id="52" name="Oval 51">
            <a:extLst>
              <a:ext uri="{FF2B5EF4-FFF2-40B4-BE49-F238E27FC236}">
                <a16:creationId xmlns:a16="http://schemas.microsoft.com/office/drawing/2014/main" id="{54A94A01-6900-ACDB-4EFB-86C6D515B7CF}"/>
              </a:ext>
            </a:extLst>
          </p:cNvPr>
          <p:cNvSpPr/>
          <p:nvPr/>
        </p:nvSpPr>
        <p:spPr>
          <a:xfrm>
            <a:off x="7838993" y="5995976"/>
            <a:ext cx="846760" cy="723691"/>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E3002E24-4F8A-EBE1-C2F5-85EC6EE3CE8E}"/>
              </a:ext>
            </a:extLst>
          </p:cNvPr>
          <p:cNvSpPr/>
          <p:nvPr/>
        </p:nvSpPr>
        <p:spPr>
          <a:xfrm>
            <a:off x="5723569" y="5955017"/>
            <a:ext cx="895178" cy="805610"/>
          </a:xfrm>
          <a:prstGeom prst="ellipse">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descr="Qr code&#10;&#10;Description automatically generated">
            <a:extLst>
              <a:ext uri="{FF2B5EF4-FFF2-40B4-BE49-F238E27FC236}">
                <a16:creationId xmlns:a16="http://schemas.microsoft.com/office/drawing/2014/main" id="{269E247C-A1B5-2F30-FEEF-9A91B5DA8C1F}"/>
              </a:ext>
            </a:extLst>
          </p:cNvPr>
          <p:cNvPicPr>
            <a:picLocks noChangeAspect="1"/>
          </p:cNvPicPr>
          <p:nvPr/>
        </p:nvPicPr>
        <p:blipFill>
          <a:blip r:embed="rId9"/>
          <a:stretch>
            <a:fillRect/>
          </a:stretch>
        </p:blipFill>
        <p:spPr>
          <a:xfrm>
            <a:off x="8856298" y="5989107"/>
            <a:ext cx="699801" cy="699801"/>
          </a:xfrm>
          <a:prstGeom prst="rect">
            <a:avLst/>
          </a:prstGeom>
        </p:spPr>
      </p:pic>
      <p:sp>
        <p:nvSpPr>
          <p:cNvPr id="20" name="TextBox 19">
            <a:extLst>
              <a:ext uri="{FF2B5EF4-FFF2-40B4-BE49-F238E27FC236}">
                <a16:creationId xmlns:a16="http://schemas.microsoft.com/office/drawing/2014/main" id="{14CE5477-8E59-6447-16DE-D066CC43B987}"/>
              </a:ext>
            </a:extLst>
          </p:cNvPr>
          <p:cNvSpPr txBox="1"/>
          <p:nvPr/>
        </p:nvSpPr>
        <p:spPr>
          <a:xfrm>
            <a:off x="9052082" y="6006685"/>
            <a:ext cx="487588" cy="646331"/>
          </a:xfrm>
          <a:prstGeom prst="rect">
            <a:avLst/>
          </a:prstGeom>
          <a:solidFill>
            <a:srgbClr val="FFFFFF">
              <a:alpha val="90980"/>
            </a:srgbClr>
          </a:solidFill>
        </p:spPr>
        <p:txBody>
          <a:bodyPr wrap="square" rtlCol="0">
            <a:spAutoFit/>
          </a:bodyPr>
          <a:lstStyle/>
          <a:p>
            <a:r>
              <a:rPr lang="en-US" sz="1200" dirty="0"/>
              <a:t>Your QR URL</a:t>
            </a:r>
          </a:p>
        </p:txBody>
      </p:sp>
      <p:sp>
        <p:nvSpPr>
          <p:cNvPr id="3" name="Rectangle 2">
            <a:extLst>
              <a:ext uri="{FF2B5EF4-FFF2-40B4-BE49-F238E27FC236}">
                <a16:creationId xmlns:a16="http://schemas.microsoft.com/office/drawing/2014/main" id="{01674BFE-EEE0-5A65-4D7F-C1819EEC84E9}"/>
              </a:ext>
            </a:extLst>
          </p:cNvPr>
          <p:cNvSpPr/>
          <p:nvPr/>
        </p:nvSpPr>
        <p:spPr>
          <a:xfrm>
            <a:off x="43526" y="-20881"/>
            <a:ext cx="9780698" cy="5830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a:solidFill>
                  <a:schemeClr val="tx1">
                    <a:lumMod val="95000"/>
                    <a:lumOff val="5000"/>
                  </a:schemeClr>
                </a:solidFill>
              </a:rPr>
              <a:t>Project: Phereclos  - </a:t>
            </a:r>
            <a:r>
              <a:rPr lang="en-US" b="1" dirty="0">
                <a:solidFill>
                  <a:srgbClr val="383838"/>
                </a:solidFill>
                <a:effectLst/>
              </a:rPr>
              <a:t>Partnerships for pathways to Higher Education and science engagement in </a:t>
            </a:r>
            <a:br>
              <a:rPr lang="en-US" b="1" dirty="0">
                <a:solidFill>
                  <a:srgbClr val="383838"/>
                </a:solidFill>
                <a:effectLst/>
              </a:rPr>
            </a:br>
            <a:r>
              <a:rPr lang="en-US" b="1" dirty="0">
                <a:solidFill>
                  <a:srgbClr val="383838"/>
                </a:solidFill>
                <a:effectLst/>
              </a:rPr>
              <a:t>Regional Clusters of Open Schooling</a:t>
            </a:r>
            <a:r>
              <a:rPr lang="en-US" b="1" dirty="0">
                <a:solidFill>
                  <a:schemeClr val="tx1">
                    <a:lumMod val="95000"/>
                    <a:lumOff val="5000"/>
                  </a:schemeClr>
                </a:solidFill>
              </a:rPr>
              <a:t> </a:t>
            </a:r>
            <a:r>
              <a:rPr lang="en-US" b="1" dirty="0">
                <a:solidFill>
                  <a:srgbClr val="4A65D9"/>
                </a:solidFill>
              </a:rPr>
              <a:t> </a:t>
            </a:r>
          </a:p>
          <a:p>
            <a:endParaRPr lang="en-US" b="1" dirty="0">
              <a:solidFill>
                <a:schemeClr val="bg1">
                  <a:lumMod val="65000"/>
                </a:schemeClr>
              </a:solidFill>
            </a:endParaRPr>
          </a:p>
        </p:txBody>
      </p:sp>
      <p:pic>
        <p:nvPicPr>
          <p:cNvPr id="5" name="Grafik 4">
            <a:extLst>
              <a:ext uri="{FF2B5EF4-FFF2-40B4-BE49-F238E27FC236}">
                <a16:creationId xmlns:a16="http://schemas.microsoft.com/office/drawing/2014/main" id="{B46B9973-D507-029D-8650-CF754CAABF3E}"/>
              </a:ext>
            </a:extLst>
          </p:cNvPr>
          <p:cNvPicPr>
            <a:picLocks noChangeAspect="1"/>
          </p:cNvPicPr>
          <p:nvPr/>
        </p:nvPicPr>
        <p:blipFill>
          <a:blip r:embed="rId10"/>
          <a:stretch>
            <a:fillRect/>
          </a:stretch>
        </p:blipFill>
        <p:spPr>
          <a:xfrm>
            <a:off x="6846486" y="6043889"/>
            <a:ext cx="853917" cy="609127"/>
          </a:xfrm>
          <a:prstGeom prst="rect">
            <a:avLst/>
          </a:prstGeom>
        </p:spPr>
      </p:pic>
      <p:pic>
        <p:nvPicPr>
          <p:cNvPr id="2" name="Grafik 1">
            <a:extLst>
              <a:ext uri="{FF2B5EF4-FFF2-40B4-BE49-F238E27FC236}">
                <a16:creationId xmlns:a16="http://schemas.microsoft.com/office/drawing/2014/main" id="{14571F52-5ED3-4D14-9590-9B90823BEEF1}"/>
              </a:ext>
            </a:extLst>
          </p:cNvPr>
          <p:cNvPicPr>
            <a:picLocks noChangeAspect="1"/>
          </p:cNvPicPr>
          <p:nvPr/>
        </p:nvPicPr>
        <p:blipFill rotWithShape="1">
          <a:blip r:embed="rId11"/>
          <a:srcRect l="16380" r="15491"/>
          <a:stretch/>
        </p:blipFill>
        <p:spPr>
          <a:xfrm>
            <a:off x="5057985" y="1878154"/>
            <a:ext cx="4080799" cy="3060698"/>
          </a:xfrm>
          <a:prstGeom prst="rect">
            <a:avLst/>
          </a:prstGeom>
        </p:spPr>
      </p:pic>
    </p:spTree>
    <p:extLst>
      <p:ext uri="{BB962C8B-B14F-4D97-AF65-F5344CB8AC3E}">
        <p14:creationId xmlns:p14="http://schemas.microsoft.com/office/powerpoint/2010/main" val="3022789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5E891A1-D2C4-A939-B199-7CAD6CF78271}"/>
              </a:ext>
            </a:extLst>
          </p:cNvPr>
          <p:cNvSpPr/>
          <p:nvPr/>
        </p:nvSpPr>
        <p:spPr>
          <a:xfrm>
            <a:off x="-12904" y="6185994"/>
            <a:ext cx="9918903" cy="802632"/>
          </a:xfrm>
          <a:prstGeom prst="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FBC0F2A-648B-2097-B585-5E3CFE898229}"/>
              </a:ext>
            </a:extLst>
          </p:cNvPr>
          <p:cNvSpPr/>
          <p:nvPr/>
        </p:nvSpPr>
        <p:spPr>
          <a:xfrm>
            <a:off x="-12903" y="568423"/>
            <a:ext cx="9918903" cy="5578813"/>
          </a:xfrm>
          <a:prstGeom prst="rect">
            <a:avLst/>
          </a:prstGeom>
          <a:gradFill>
            <a:gsLst>
              <a:gs pos="0">
                <a:srgbClr val="F475A6"/>
              </a:gs>
              <a:gs pos="42000">
                <a:srgbClr val="E8494D"/>
              </a:gs>
              <a:gs pos="100000">
                <a:srgbClr val="FC9319"/>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EB6852A-6C26-CAEC-7E2F-22A2BFABFF9C}"/>
              </a:ext>
            </a:extLst>
          </p:cNvPr>
          <p:cNvSpPr txBox="1"/>
          <p:nvPr/>
        </p:nvSpPr>
        <p:spPr>
          <a:xfrm>
            <a:off x="10555593" y="-1231313"/>
            <a:ext cx="184731" cy="369332"/>
          </a:xfrm>
          <a:prstGeom prst="rect">
            <a:avLst/>
          </a:prstGeom>
          <a:solidFill>
            <a:schemeClr val="accent2"/>
          </a:solidFill>
        </p:spPr>
        <p:txBody>
          <a:bodyPr wrap="none" rtlCol="0">
            <a:spAutoFit/>
          </a:bodyPr>
          <a:lstStyle/>
          <a:p>
            <a:endParaRPr lang="en-US"/>
          </a:p>
        </p:txBody>
      </p:sp>
      <p:sp>
        <p:nvSpPr>
          <p:cNvPr id="56" name="TextBox 55">
            <a:extLst>
              <a:ext uri="{FF2B5EF4-FFF2-40B4-BE49-F238E27FC236}">
                <a16:creationId xmlns:a16="http://schemas.microsoft.com/office/drawing/2014/main" id="{0273829E-2C03-5AC4-AA54-525C0E642233}"/>
              </a:ext>
            </a:extLst>
          </p:cNvPr>
          <p:cNvSpPr txBox="1"/>
          <p:nvPr/>
        </p:nvSpPr>
        <p:spPr>
          <a:xfrm>
            <a:off x="247186" y="3228122"/>
            <a:ext cx="1577102" cy="369332"/>
          </a:xfrm>
          <a:prstGeom prst="rect">
            <a:avLst/>
          </a:prstGeom>
          <a:noFill/>
        </p:spPr>
        <p:txBody>
          <a:bodyPr wrap="square" rtlCol="0">
            <a:spAutoFit/>
          </a:bodyPr>
          <a:lstStyle/>
          <a:p>
            <a:r>
              <a:rPr lang="en-US" b="1" dirty="0">
                <a:solidFill>
                  <a:schemeClr val="bg1"/>
                </a:solidFill>
              </a:rPr>
              <a:t> Project Map     </a:t>
            </a:r>
          </a:p>
        </p:txBody>
      </p:sp>
      <p:sp>
        <p:nvSpPr>
          <p:cNvPr id="75" name="TextBox 74">
            <a:extLst>
              <a:ext uri="{FF2B5EF4-FFF2-40B4-BE49-F238E27FC236}">
                <a16:creationId xmlns:a16="http://schemas.microsoft.com/office/drawing/2014/main" id="{B5F5BAF8-5700-6F17-430D-8F497BF196B7}"/>
              </a:ext>
            </a:extLst>
          </p:cNvPr>
          <p:cNvSpPr txBox="1"/>
          <p:nvPr/>
        </p:nvSpPr>
        <p:spPr>
          <a:xfrm>
            <a:off x="247186" y="6147236"/>
            <a:ext cx="4847569" cy="276999"/>
          </a:xfrm>
          <a:prstGeom prst="rect">
            <a:avLst/>
          </a:prstGeom>
          <a:noFill/>
        </p:spPr>
        <p:txBody>
          <a:bodyPr wrap="square">
            <a:spAutoFit/>
          </a:bodyPr>
          <a:lstStyle/>
          <a:p>
            <a:r>
              <a:rPr lang="en-US" sz="1200" b="1" dirty="0">
                <a:solidFill>
                  <a:srgbClr val="0070C0"/>
                </a:solidFill>
              </a:rPr>
              <a:t>Project </a:t>
            </a:r>
            <a:r>
              <a:rPr lang="en-US" sz="1200" b="1" dirty="0" err="1">
                <a:solidFill>
                  <a:srgbClr val="0070C0"/>
                </a:solidFill>
              </a:rPr>
              <a:t>Coodinator</a:t>
            </a:r>
            <a:r>
              <a:rPr lang="en-US" sz="1200" b="1" dirty="0">
                <a:solidFill>
                  <a:srgbClr val="0070C0"/>
                </a:solidFill>
              </a:rPr>
              <a:t>:  </a:t>
            </a:r>
            <a:r>
              <a:rPr lang="en-US" sz="1200" dirty="0"/>
              <a:t> </a:t>
            </a:r>
          </a:p>
        </p:txBody>
      </p:sp>
      <p:sp>
        <p:nvSpPr>
          <p:cNvPr id="49" name="TextBox 48">
            <a:extLst>
              <a:ext uri="{FF2B5EF4-FFF2-40B4-BE49-F238E27FC236}">
                <a16:creationId xmlns:a16="http://schemas.microsoft.com/office/drawing/2014/main" id="{02E9192D-807B-D59C-C499-5F58C001A945}"/>
              </a:ext>
            </a:extLst>
          </p:cNvPr>
          <p:cNvSpPr txBox="1"/>
          <p:nvPr/>
        </p:nvSpPr>
        <p:spPr>
          <a:xfrm>
            <a:off x="247186" y="821367"/>
            <a:ext cx="1340250" cy="646331"/>
          </a:xfrm>
          <a:prstGeom prst="rect">
            <a:avLst/>
          </a:prstGeom>
          <a:noFill/>
        </p:spPr>
        <p:txBody>
          <a:bodyPr wrap="square" rtlCol="0">
            <a:spAutoFit/>
          </a:bodyPr>
          <a:lstStyle/>
          <a:p>
            <a:r>
              <a:rPr lang="en-US" b="1" dirty="0">
                <a:solidFill>
                  <a:schemeClr val="bg1"/>
                </a:solidFill>
              </a:rPr>
              <a:t>Project </a:t>
            </a:r>
          </a:p>
          <a:p>
            <a:r>
              <a:rPr lang="en-US" b="1" dirty="0">
                <a:solidFill>
                  <a:schemeClr val="bg1"/>
                </a:solidFill>
              </a:rPr>
              <a:t>Consortium</a:t>
            </a:r>
          </a:p>
        </p:txBody>
      </p:sp>
      <p:sp>
        <p:nvSpPr>
          <p:cNvPr id="50" name="Oval 49">
            <a:extLst>
              <a:ext uri="{FF2B5EF4-FFF2-40B4-BE49-F238E27FC236}">
                <a16:creationId xmlns:a16="http://schemas.microsoft.com/office/drawing/2014/main" id="{DF55340A-89C8-7D8D-5F9A-40217218795C}"/>
              </a:ext>
            </a:extLst>
          </p:cNvPr>
          <p:cNvSpPr/>
          <p:nvPr/>
        </p:nvSpPr>
        <p:spPr>
          <a:xfrm>
            <a:off x="8825535" y="5933094"/>
            <a:ext cx="846760" cy="723691"/>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E3DDEA6-9E04-FDCE-F973-9CEA7BAD9BCA}"/>
              </a:ext>
            </a:extLst>
          </p:cNvPr>
          <p:cNvSpPr/>
          <p:nvPr/>
        </p:nvSpPr>
        <p:spPr>
          <a:xfrm>
            <a:off x="5723569" y="5955017"/>
            <a:ext cx="895178" cy="80561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descr="Qr code&#10;&#10;Description automatically generated">
            <a:extLst>
              <a:ext uri="{FF2B5EF4-FFF2-40B4-BE49-F238E27FC236}">
                <a16:creationId xmlns:a16="http://schemas.microsoft.com/office/drawing/2014/main" id="{20515886-4746-B877-7A6A-FA24B3FE2FB0}"/>
              </a:ext>
            </a:extLst>
          </p:cNvPr>
          <p:cNvPicPr>
            <a:picLocks noChangeAspect="1"/>
          </p:cNvPicPr>
          <p:nvPr/>
        </p:nvPicPr>
        <p:blipFill>
          <a:blip r:embed="rId5"/>
          <a:stretch>
            <a:fillRect/>
          </a:stretch>
        </p:blipFill>
        <p:spPr>
          <a:xfrm>
            <a:off x="7977276" y="5982369"/>
            <a:ext cx="699801" cy="699801"/>
          </a:xfrm>
          <a:prstGeom prst="rect">
            <a:avLst/>
          </a:prstGeom>
        </p:spPr>
      </p:pic>
      <p:sp>
        <p:nvSpPr>
          <p:cNvPr id="76" name="TextBox 75">
            <a:extLst>
              <a:ext uri="{FF2B5EF4-FFF2-40B4-BE49-F238E27FC236}">
                <a16:creationId xmlns:a16="http://schemas.microsoft.com/office/drawing/2014/main" id="{9D5456E5-B192-3164-7E24-423751C7549D}"/>
              </a:ext>
            </a:extLst>
          </p:cNvPr>
          <p:cNvSpPr txBox="1"/>
          <p:nvPr/>
        </p:nvSpPr>
        <p:spPr>
          <a:xfrm>
            <a:off x="8173060" y="5999947"/>
            <a:ext cx="487588" cy="646331"/>
          </a:xfrm>
          <a:prstGeom prst="rect">
            <a:avLst/>
          </a:prstGeom>
          <a:solidFill>
            <a:srgbClr val="FFFFFF">
              <a:alpha val="90980"/>
            </a:srgbClr>
          </a:solidFill>
        </p:spPr>
        <p:txBody>
          <a:bodyPr wrap="square" rtlCol="0">
            <a:spAutoFit/>
          </a:bodyPr>
          <a:lstStyle/>
          <a:p>
            <a:r>
              <a:rPr lang="en-US" sz="1200" dirty="0"/>
              <a:t>Your QR URL</a:t>
            </a:r>
          </a:p>
        </p:txBody>
      </p:sp>
      <p:sp>
        <p:nvSpPr>
          <p:cNvPr id="4" name="TextBox 3">
            <a:extLst>
              <a:ext uri="{FF2B5EF4-FFF2-40B4-BE49-F238E27FC236}">
                <a16:creationId xmlns:a16="http://schemas.microsoft.com/office/drawing/2014/main" id="{7C3D8879-9C08-CCD9-5BDD-91B93262AEC8}"/>
              </a:ext>
            </a:extLst>
          </p:cNvPr>
          <p:cNvSpPr txBox="1"/>
          <p:nvPr/>
        </p:nvSpPr>
        <p:spPr>
          <a:xfrm rot="18996525">
            <a:off x="7271940" y="4435411"/>
            <a:ext cx="2777414" cy="369332"/>
          </a:xfrm>
          <a:prstGeom prst="rect">
            <a:avLst/>
          </a:prstGeom>
          <a:noFill/>
          <a:ln>
            <a:solidFill>
              <a:schemeClr val="bg1">
                <a:lumMod val="85000"/>
              </a:schemeClr>
            </a:solidFill>
          </a:ln>
        </p:spPr>
        <p:txBody>
          <a:bodyPr wrap="square" rtlCol="0">
            <a:spAutoFit/>
          </a:bodyPr>
          <a:lstStyle/>
          <a:p>
            <a:pPr algn="ctr"/>
            <a:r>
              <a:rPr lang="en-US" dirty="0"/>
              <a:t>https://www.phereclos.eu/</a:t>
            </a:r>
          </a:p>
        </p:txBody>
      </p:sp>
      <p:sp>
        <p:nvSpPr>
          <p:cNvPr id="2" name="Rectangle 1">
            <a:extLst>
              <a:ext uri="{FF2B5EF4-FFF2-40B4-BE49-F238E27FC236}">
                <a16:creationId xmlns:a16="http://schemas.microsoft.com/office/drawing/2014/main" id="{220B4198-1CB7-F5AF-DA4E-E20FFF564D25}"/>
              </a:ext>
            </a:extLst>
          </p:cNvPr>
          <p:cNvSpPr/>
          <p:nvPr/>
        </p:nvSpPr>
        <p:spPr>
          <a:xfrm>
            <a:off x="43527" y="-68928"/>
            <a:ext cx="9862473" cy="658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a:solidFill>
                  <a:schemeClr val="tx1">
                    <a:lumMod val="95000"/>
                    <a:lumOff val="5000"/>
                  </a:schemeClr>
                </a:solidFill>
              </a:rPr>
              <a:t>Phereclos  - </a:t>
            </a:r>
            <a:r>
              <a:rPr lang="en-US" b="1" dirty="0">
                <a:solidFill>
                  <a:srgbClr val="383838"/>
                </a:solidFill>
                <a:effectLst/>
              </a:rPr>
              <a:t>Partnerships for pathways to Higher Education and science engagement in </a:t>
            </a:r>
            <a:br>
              <a:rPr lang="en-US" b="1" dirty="0">
                <a:solidFill>
                  <a:srgbClr val="383838"/>
                </a:solidFill>
                <a:effectLst/>
              </a:rPr>
            </a:br>
            <a:r>
              <a:rPr lang="en-US" b="1" dirty="0">
                <a:solidFill>
                  <a:srgbClr val="383838"/>
                </a:solidFill>
                <a:effectLst/>
              </a:rPr>
              <a:t>Regional Clusters of Open Schooling</a:t>
            </a:r>
            <a:r>
              <a:rPr lang="en-US" b="1" dirty="0">
                <a:solidFill>
                  <a:schemeClr val="tx1">
                    <a:lumMod val="95000"/>
                    <a:lumOff val="5000"/>
                  </a:schemeClr>
                </a:solidFill>
              </a:rPr>
              <a:t> </a:t>
            </a:r>
            <a:r>
              <a:rPr lang="en-US" b="1" dirty="0">
                <a:solidFill>
                  <a:srgbClr val="4A65D9"/>
                </a:solidFill>
              </a:rPr>
              <a:t> </a:t>
            </a:r>
          </a:p>
          <a:p>
            <a:endParaRPr lang="en-US" b="1" dirty="0">
              <a:solidFill>
                <a:srgbClr val="4A65D9"/>
              </a:solidFill>
            </a:endParaRPr>
          </a:p>
          <a:p>
            <a:endParaRPr lang="en-US" b="1" dirty="0">
              <a:solidFill>
                <a:schemeClr val="bg1">
                  <a:lumMod val="65000"/>
                </a:schemeClr>
              </a:solidFill>
            </a:endParaRPr>
          </a:p>
        </p:txBody>
      </p:sp>
      <p:pic>
        <p:nvPicPr>
          <p:cNvPr id="20" name="Grafik 19">
            <a:extLst>
              <a:ext uri="{FF2B5EF4-FFF2-40B4-BE49-F238E27FC236}">
                <a16:creationId xmlns:a16="http://schemas.microsoft.com/office/drawing/2014/main" id="{9E48EEA9-9838-9449-8AC1-D3B506E6E31C}"/>
              </a:ext>
            </a:extLst>
          </p:cNvPr>
          <p:cNvPicPr>
            <a:picLocks noChangeAspect="1"/>
          </p:cNvPicPr>
          <p:nvPr/>
        </p:nvPicPr>
        <p:blipFill>
          <a:blip r:embed="rId6"/>
          <a:stretch>
            <a:fillRect/>
          </a:stretch>
        </p:blipFill>
        <p:spPr>
          <a:xfrm>
            <a:off x="6846486" y="6043889"/>
            <a:ext cx="853917" cy="609127"/>
          </a:xfrm>
          <a:prstGeom prst="rect">
            <a:avLst/>
          </a:prstGeom>
        </p:spPr>
      </p:pic>
      <p:pic>
        <p:nvPicPr>
          <p:cNvPr id="6" name="Grafik 5"/>
          <p:cNvPicPr>
            <a:picLocks noChangeAspect="1"/>
          </p:cNvPicPr>
          <p:nvPr/>
        </p:nvPicPr>
        <p:blipFill>
          <a:blip r:embed="rId7"/>
          <a:stretch>
            <a:fillRect/>
          </a:stretch>
        </p:blipFill>
        <p:spPr>
          <a:xfrm>
            <a:off x="1771180" y="701844"/>
            <a:ext cx="7054355" cy="2490386"/>
          </a:xfrm>
          <a:prstGeom prst="rect">
            <a:avLst/>
          </a:prstGeom>
        </p:spPr>
      </p:pic>
      <p:pic>
        <p:nvPicPr>
          <p:cNvPr id="7" name="Grafik 6"/>
          <p:cNvPicPr>
            <a:picLocks noChangeAspect="1"/>
          </p:cNvPicPr>
          <p:nvPr/>
        </p:nvPicPr>
        <p:blipFill>
          <a:blip r:embed="rId8"/>
          <a:stretch>
            <a:fillRect/>
          </a:stretch>
        </p:blipFill>
        <p:spPr>
          <a:xfrm>
            <a:off x="1684248" y="6199974"/>
            <a:ext cx="1700965" cy="769316"/>
          </a:xfrm>
          <a:prstGeom prst="rect">
            <a:avLst/>
          </a:prstGeom>
        </p:spPr>
      </p:pic>
      <p:pic>
        <p:nvPicPr>
          <p:cNvPr id="9" name="Grafik 8"/>
          <p:cNvPicPr>
            <a:picLocks noChangeAspect="1"/>
          </p:cNvPicPr>
          <p:nvPr/>
        </p:nvPicPr>
        <p:blipFill>
          <a:blip r:embed="rId9"/>
          <a:stretch>
            <a:fillRect/>
          </a:stretch>
        </p:blipFill>
        <p:spPr>
          <a:xfrm>
            <a:off x="1771180" y="3281593"/>
            <a:ext cx="5678554" cy="2700776"/>
          </a:xfrm>
          <a:prstGeom prst="rect">
            <a:avLst/>
          </a:prstGeom>
        </p:spPr>
      </p:pic>
    </p:spTree>
    <p:extLst>
      <p:ext uri="{BB962C8B-B14F-4D97-AF65-F5344CB8AC3E}">
        <p14:creationId xmlns:p14="http://schemas.microsoft.com/office/powerpoint/2010/main" val="3355976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5E891A1-D2C4-A939-B199-7CAD6CF78271}"/>
              </a:ext>
            </a:extLst>
          </p:cNvPr>
          <p:cNvSpPr/>
          <p:nvPr/>
        </p:nvSpPr>
        <p:spPr>
          <a:xfrm flipV="1">
            <a:off x="23505" y="1488122"/>
            <a:ext cx="9905999" cy="4021320"/>
          </a:xfrm>
          <a:prstGeom prst="rect">
            <a:avLst/>
          </a:prstGeom>
          <a:gradFill>
            <a:gsLst>
              <a:gs pos="0">
                <a:srgbClr val="F475A6"/>
              </a:gs>
              <a:gs pos="32000">
                <a:srgbClr val="E8494D"/>
              </a:gs>
              <a:gs pos="100000">
                <a:srgbClr val="FC9319"/>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FBC0F2A-648B-2097-B585-5E3CFE898229}"/>
              </a:ext>
            </a:extLst>
          </p:cNvPr>
          <p:cNvSpPr/>
          <p:nvPr/>
        </p:nvSpPr>
        <p:spPr>
          <a:xfrm flipV="1">
            <a:off x="0" y="6146695"/>
            <a:ext cx="9953011" cy="717400"/>
          </a:xfrm>
          <a:prstGeom prst="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EB6852A-6C26-CAEC-7E2F-22A2BFABFF9C}"/>
              </a:ext>
            </a:extLst>
          </p:cNvPr>
          <p:cNvSpPr txBox="1"/>
          <p:nvPr/>
        </p:nvSpPr>
        <p:spPr>
          <a:xfrm>
            <a:off x="10555593" y="-1231313"/>
            <a:ext cx="184731" cy="369332"/>
          </a:xfrm>
          <a:prstGeom prst="rect">
            <a:avLst/>
          </a:prstGeom>
          <a:solidFill>
            <a:schemeClr val="accent2"/>
          </a:solidFill>
        </p:spPr>
        <p:txBody>
          <a:bodyPr wrap="none" rtlCol="0">
            <a:spAutoFit/>
          </a:bodyPr>
          <a:lstStyle/>
          <a:p>
            <a:endParaRPr lang="en-US"/>
          </a:p>
        </p:txBody>
      </p:sp>
      <p:sp>
        <p:nvSpPr>
          <p:cNvPr id="72" name="Oval 71">
            <a:extLst>
              <a:ext uri="{FF2B5EF4-FFF2-40B4-BE49-F238E27FC236}">
                <a16:creationId xmlns:a16="http://schemas.microsoft.com/office/drawing/2014/main" id="{D6E87639-971F-75E3-3A7F-AA59E061C0E0}"/>
              </a:ext>
            </a:extLst>
          </p:cNvPr>
          <p:cNvSpPr/>
          <p:nvPr/>
        </p:nvSpPr>
        <p:spPr>
          <a:xfrm>
            <a:off x="3185504" y="1819206"/>
            <a:ext cx="3371120" cy="3219588"/>
          </a:xfrm>
          <a:prstGeom prst="ellipse">
            <a:avLst/>
          </a:prstGeom>
          <a:solidFill>
            <a:schemeClr val="bg1"/>
          </a:solidFill>
          <a:ln w="146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97CCC84D-C6DD-B011-156C-D60CC13CA561}"/>
              </a:ext>
            </a:extLst>
          </p:cNvPr>
          <p:cNvSpPr txBox="1"/>
          <p:nvPr/>
        </p:nvSpPr>
        <p:spPr>
          <a:xfrm>
            <a:off x="891938" y="-24016"/>
            <a:ext cx="8396556" cy="1323439"/>
          </a:xfrm>
          <a:prstGeom prst="rect">
            <a:avLst/>
          </a:prstGeom>
          <a:noFill/>
        </p:spPr>
        <p:txBody>
          <a:bodyPr wrap="square">
            <a:spAutoFit/>
          </a:bodyPr>
          <a:lstStyle/>
          <a:p>
            <a:pPr algn="ctr"/>
            <a:r>
              <a:rPr lang="en-GB" sz="4000" b="1" i="1" dirty="0">
                <a:solidFill>
                  <a:srgbClr val="1F497D"/>
                </a:solidFill>
                <a:effectLst/>
                <a:latin typeface="Calibri" panose="020F0502020204030204" pitchFamily="34" charset="0"/>
              </a:rPr>
              <a:t>Evaluation approaches for measuring the impact of open schooling </a:t>
            </a:r>
            <a:r>
              <a:rPr lang="en-GB" sz="4000" b="0" i="0" dirty="0">
                <a:solidFill>
                  <a:srgbClr val="1F497D"/>
                </a:solidFill>
                <a:effectLst/>
                <a:latin typeface="Calibri" panose="020F0502020204030204" pitchFamily="34" charset="0"/>
              </a:rPr>
              <a:t> </a:t>
            </a:r>
            <a:endParaRPr lang="en-US" sz="4000" dirty="0"/>
          </a:p>
        </p:txBody>
      </p:sp>
      <p:pic>
        <p:nvPicPr>
          <p:cNvPr id="45" name="Picture 2">
            <a:extLst>
              <a:ext uri="{FF2B5EF4-FFF2-40B4-BE49-F238E27FC236}">
                <a16:creationId xmlns:a16="http://schemas.microsoft.com/office/drawing/2014/main" id="{59A9B996-8175-1A79-1A26-7E33D9809B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4876" y="2684863"/>
            <a:ext cx="3140354" cy="1488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254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5E891A1-D2C4-A939-B199-7CAD6CF78271}"/>
              </a:ext>
            </a:extLst>
          </p:cNvPr>
          <p:cNvSpPr/>
          <p:nvPr/>
        </p:nvSpPr>
        <p:spPr>
          <a:xfrm>
            <a:off x="-12904" y="6205593"/>
            <a:ext cx="9918903" cy="697971"/>
          </a:xfrm>
          <a:prstGeom prst="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EB6852A-6C26-CAEC-7E2F-22A2BFABFF9C}"/>
              </a:ext>
            </a:extLst>
          </p:cNvPr>
          <p:cNvSpPr txBox="1"/>
          <p:nvPr/>
        </p:nvSpPr>
        <p:spPr>
          <a:xfrm>
            <a:off x="10555593" y="-1231313"/>
            <a:ext cx="184731" cy="369332"/>
          </a:xfrm>
          <a:prstGeom prst="rect">
            <a:avLst/>
          </a:prstGeom>
          <a:solidFill>
            <a:schemeClr val="accent2"/>
          </a:solidFill>
        </p:spPr>
        <p:txBody>
          <a:bodyPr wrap="none" rtlCol="0">
            <a:spAutoFit/>
          </a:bodyPr>
          <a:lstStyle/>
          <a:p>
            <a:endParaRPr lang="en-US"/>
          </a:p>
        </p:txBody>
      </p:sp>
      <p:sp>
        <p:nvSpPr>
          <p:cNvPr id="21" name="TextBox 20">
            <a:extLst>
              <a:ext uri="{FF2B5EF4-FFF2-40B4-BE49-F238E27FC236}">
                <a16:creationId xmlns:a16="http://schemas.microsoft.com/office/drawing/2014/main" id="{82F71120-2CC5-1B15-05EB-72369232F9F6}"/>
              </a:ext>
            </a:extLst>
          </p:cNvPr>
          <p:cNvSpPr txBox="1"/>
          <p:nvPr/>
        </p:nvSpPr>
        <p:spPr>
          <a:xfrm>
            <a:off x="247186" y="6272923"/>
            <a:ext cx="6714727" cy="461665"/>
          </a:xfrm>
          <a:prstGeom prst="rect">
            <a:avLst/>
          </a:prstGeom>
          <a:noFill/>
        </p:spPr>
        <p:txBody>
          <a:bodyPr wrap="square">
            <a:spAutoFit/>
          </a:bodyPr>
          <a:lstStyle/>
          <a:p>
            <a:r>
              <a:rPr lang="en-US" sz="1200" b="1" dirty="0">
                <a:solidFill>
                  <a:srgbClr val="0070C0"/>
                </a:solidFill>
              </a:rPr>
              <a:t>Project Coordinator </a:t>
            </a:r>
          </a:p>
          <a:p>
            <a:r>
              <a:rPr lang="en-US" sz="1200" b="1" dirty="0"/>
              <a:t>University of Leiden </a:t>
            </a:r>
          </a:p>
        </p:txBody>
      </p:sp>
      <p:sp>
        <p:nvSpPr>
          <p:cNvPr id="35" name="Rectangle 34">
            <a:extLst>
              <a:ext uri="{FF2B5EF4-FFF2-40B4-BE49-F238E27FC236}">
                <a16:creationId xmlns:a16="http://schemas.microsoft.com/office/drawing/2014/main" id="{9B1AE850-9A5B-9E3A-E556-0942DD4E68B2}"/>
              </a:ext>
            </a:extLst>
          </p:cNvPr>
          <p:cNvSpPr/>
          <p:nvPr/>
        </p:nvSpPr>
        <p:spPr>
          <a:xfrm>
            <a:off x="1391384" y="425104"/>
            <a:ext cx="4180076" cy="789805"/>
          </a:xfrm>
          <a:prstGeom prst="rect">
            <a:avLst/>
          </a:prstGeom>
          <a:noFill/>
          <a:ln w="25400"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400" dirty="0">
              <a:solidFill>
                <a:schemeClr val="tx1">
                  <a:lumMod val="75000"/>
                  <a:lumOff val="25000"/>
                </a:schemeClr>
              </a:solidFill>
            </a:endParaRPr>
          </a:p>
          <a:p>
            <a:endParaRPr lang="en-US" sz="1600" dirty="0">
              <a:solidFill>
                <a:schemeClr val="bg1">
                  <a:lumMod val="65000"/>
                </a:schemeClr>
              </a:solidFill>
            </a:endParaRPr>
          </a:p>
        </p:txBody>
      </p:sp>
      <p:sp>
        <p:nvSpPr>
          <p:cNvPr id="20" name="Oval 19">
            <a:extLst>
              <a:ext uri="{FF2B5EF4-FFF2-40B4-BE49-F238E27FC236}">
                <a16:creationId xmlns:a16="http://schemas.microsoft.com/office/drawing/2014/main" id="{3D0A87E1-5E87-AE47-19F6-11AECB655C55}"/>
              </a:ext>
            </a:extLst>
          </p:cNvPr>
          <p:cNvSpPr/>
          <p:nvPr/>
        </p:nvSpPr>
        <p:spPr>
          <a:xfrm>
            <a:off x="8926518" y="6051548"/>
            <a:ext cx="846760" cy="723691"/>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DB56264-DBD0-A634-EE90-920AFABEFE62}"/>
              </a:ext>
            </a:extLst>
          </p:cNvPr>
          <p:cNvSpPr/>
          <p:nvPr/>
        </p:nvSpPr>
        <p:spPr>
          <a:xfrm>
            <a:off x="5154511" y="6102325"/>
            <a:ext cx="895178" cy="80561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DB09822-F6B5-3F0A-6D40-409C3E29049F}"/>
              </a:ext>
            </a:extLst>
          </p:cNvPr>
          <p:cNvSpPr txBox="1"/>
          <p:nvPr/>
        </p:nvSpPr>
        <p:spPr>
          <a:xfrm>
            <a:off x="7289485" y="6252473"/>
            <a:ext cx="1582544" cy="461665"/>
          </a:xfrm>
          <a:prstGeom prst="rect">
            <a:avLst/>
          </a:prstGeom>
          <a:solidFill>
            <a:srgbClr val="FFFFFF">
              <a:alpha val="90980"/>
            </a:srgbClr>
          </a:solidFill>
        </p:spPr>
        <p:txBody>
          <a:bodyPr wrap="square" rtlCol="0">
            <a:spAutoFit/>
          </a:bodyPr>
          <a:lstStyle/>
          <a:p>
            <a:r>
              <a:rPr lang="en-US" sz="1200" dirty="0"/>
              <a:t>Website:</a:t>
            </a:r>
          </a:p>
          <a:p>
            <a:r>
              <a:rPr lang="en-US" sz="1200" dirty="0" err="1"/>
              <a:t>OSHub.network</a:t>
            </a:r>
            <a:r>
              <a:rPr lang="en-US" sz="1200" dirty="0"/>
              <a:t> </a:t>
            </a:r>
          </a:p>
        </p:txBody>
      </p:sp>
      <p:sp>
        <p:nvSpPr>
          <p:cNvPr id="3" name="Rectangle 2">
            <a:extLst>
              <a:ext uri="{FF2B5EF4-FFF2-40B4-BE49-F238E27FC236}">
                <a16:creationId xmlns:a16="http://schemas.microsoft.com/office/drawing/2014/main" id="{BD94F071-51DC-6326-C6A6-AC923BDFBC51}"/>
              </a:ext>
            </a:extLst>
          </p:cNvPr>
          <p:cNvSpPr/>
          <p:nvPr/>
        </p:nvSpPr>
        <p:spPr>
          <a:xfrm>
            <a:off x="43526" y="12011"/>
            <a:ext cx="10294126" cy="321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chemeClr val="tx1">
                    <a:lumMod val="95000"/>
                    <a:lumOff val="5000"/>
                  </a:schemeClr>
                </a:solidFill>
              </a:rPr>
              <a:t>Project: </a:t>
            </a:r>
            <a:r>
              <a:rPr lang="en-IE" sz="2000" b="1" dirty="0">
                <a:solidFill>
                  <a:srgbClr val="4A65D9"/>
                </a:solidFill>
              </a:rPr>
              <a:t>Open Science Hub (</a:t>
            </a:r>
            <a:r>
              <a:rPr lang="en-IE" sz="2000" b="1" dirty="0" err="1">
                <a:solidFill>
                  <a:srgbClr val="4A65D9"/>
                </a:solidFill>
              </a:rPr>
              <a:t>OSHub.net</a:t>
            </a:r>
            <a:r>
              <a:rPr lang="en-IE" sz="2000" b="1" dirty="0">
                <a:solidFill>
                  <a:srgbClr val="4A65D9"/>
                </a:solidFill>
              </a:rPr>
              <a:t>) </a:t>
            </a:r>
            <a:endParaRPr lang="en-US" sz="2000" b="1" dirty="0">
              <a:solidFill>
                <a:srgbClr val="4A65D9"/>
              </a:solidFill>
            </a:endParaRPr>
          </a:p>
          <a:p>
            <a:endParaRPr lang="en-US" sz="1600" b="1" dirty="0">
              <a:solidFill>
                <a:srgbClr val="4A65D9"/>
              </a:solidFill>
            </a:endParaRPr>
          </a:p>
          <a:p>
            <a:endParaRPr lang="en-US" sz="2200" b="1" dirty="0">
              <a:solidFill>
                <a:schemeClr val="bg1">
                  <a:lumMod val="65000"/>
                </a:schemeClr>
              </a:solidFill>
            </a:endParaRPr>
          </a:p>
        </p:txBody>
      </p:sp>
      <p:pic>
        <p:nvPicPr>
          <p:cNvPr id="24" name="Picture 2">
            <a:extLst>
              <a:ext uri="{FF2B5EF4-FFF2-40B4-BE49-F238E27FC236}">
                <a16:creationId xmlns:a16="http://schemas.microsoft.com/office/drawing/2014/main" id="{766A08D6-058B-5730-045A-26770A49FE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3096" y="6291634"/>
            <a:ext cx="895178" cy="4242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9DAD34AF-62CC-2BF6-2A4B-AC7FFB59C17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130" r="20979" b="34121"/>
          <a:stretch/>
        </p:blipFill>
        <p:spPr bwMode="auto">
          <a:xfrm>
            <a:off x="5086651" y="820006"/>
            <a:ext cx="4819348" cy="425085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80157274-7815-9D38-B61A-B4237A1CEFEB}"/>
              </a:ext>
            </a:extLst>
          </p:cNvPr>
          <p:cNvSpPr/>
          <p:nvPr/>
        </p:nvSpPr>
        <p:spPr>
          <a:xfrm>
            <a:off x="3919231" y="842940"/>
            <a:ext cx="2334839" cy="646331"/>
          </a:xfrm>
          <a:prstGeom prst="rect">
            <a:avLst/>
          </a:prstGeom>
        </p:spPr>
        <p:txBody>
          <a:bodyPr wrap="square">
            <a:spAutoFit/>
          </a:bodyPr>
          <a:lstStyle/>
          <a:p>
            <a:pPr lvl="1"/>
            <a:r>
              <a:rPr lang="en-US" b="1" dirty="0"/>
              <a:t>3. Education Brokers</a:t>
            </a:r>
          </a:p>
        </p:txBody>
      </p:sp>
      <p:sp>
        <p:nvSpPr>
          <p:cNvPr id="30" name="Rectangle 29">
            <a:extLst>
              <a:ext uri="{FF2B5EF4-FFF2-40B4-BE49-F238E27FC236}">
                <a16:creationId xmlns:a16="http://schemas.microsoft.com/office/drawing/2014/main" id="{6BB33555-C568-6BB4-B9DC-37ADC7E0C04D}"/>
              </a:ext>
            </a:extLst>
          </p:cNvPr>
          <p:cNvSpPr/>
          <p:nvPr/>
        </p:nvSpPr>
        <p:spPr>
          <a:xfrm>
            <a:off x="-142896" y="862339"/>
            <a:ext cx="1596780" cy="646331"/>
          </a:xfrm>
          <a:prstGeom prst="rect">
            <a:avLst/>
          </a:prstGeom>
        </p:spPr>
        <p:txBody>
          <a:bodyPr wrap="square">
            <a:spAutoFit/>
          </a:bodyPr>
          <a:lstStyle/>
          <a:p>
            <a:pPr lvl="1"/>
            <a:r>
              <a:rPr lang="en-US" b="1" dirty="0"/>
              <a:t>1. Maker</a:t>
            </a:r>
          </a:p>
          <a:p>
            <a:pPr lvl="1"/>
            <a:r>
              <a:rPr lang="en-US" b="1" dirty="0"/>
              <a:t>Spaces</a:t>
            </a:r>
          </a:p>
        </p:txBody>
      </p:sp>
      <p:sp>
        <p:nvSpPr>
          <p:cNvPr id="31" name="Rectangle 30">
            <a:extLst>
              <a:ext uri="{FF2B5EF4-FFF2-40B4-BE49-F238E27FC236}">
                <a16:creationId xmlns:a16="http://schemas.microsoft.com/office/drawing/2014/main" id="{3DC1A35A-3D47-C228-E77F-00F2E0042E59}"/>
              </a:ext>
            </a:extLst>
          </p:cNvPr>
          <p:cNvSpPr/>
          <p:nvPr/>
        </p:nvSpPr>
        <p:spPr>
          <a:xfrm>
            <a:off x="1790202" y="850377"/>
            <a:ext cx="2395923" cy="646331"/>
          </a:xfrm>
          <a:prstGeom prst="rect">
            <a:avLst/>
          </a:prstGeom>
        </p:spPr>
        <p:txBody>
          <a:bodyPr wrap="square">
            <a:spAutoFit/>
          </a:bodyPr>
          <a:lstStyle/>
          <a:p>
            <a:pPr lvl="1"/>
            <a:r>
              <a:rPr lang="en-US" b="1" dirty="0"/>
              <a:t>2. Relationship Facilitators</a:t>
            </a:r>
          </a:p>
        </p:txBody>
      </p:sp>
      <p:pic>
        <p:nvPicPr>
          <p:cNvPr id="32" name="Picture 31" descr="Graphical user interface, text&#10;&#10;Description automatically generated with medium confidence">
            <a:extLst>
              <a:ext uri="{FF2B5EF4-FFF2-40B4-BE49-F238E27FC236}">
                <a16:creationId xmlns:a16="http://schemas.microsoft.com/office/drawing/2014/main" id="{4E56EB65-A721-A902-2F82-74AB9A6B6CF3}"/>
              </a:ext>
            </a:extLst>
          </p:cNvPr>
          <p:cNvPicPr>
            <a:picLocks noChangeAspect="1"/>
          </p:cNvPicPr>
          <p:nvPr/>
        </p:nvPicPr>
        <p:blipFill rotWithShape="1">
          <a:blip r:embed="rId7"/>
          <a:srcRect l="80953" t="11546" b="56999"/>
          <a:stretch/>
        </p:blipFill>
        <p:spPr>
          <a:xfrm>
            <a:off x="2398258" y="3936302"/>
            <a:ext cx="1436126" cy="616038"/>
          </a:xfrm>
          <a:prstGeom prst="rect">
            <a:avLst/>
          </a:prstGeom>
        </p:spPr>
      </p:pic>
      <p:pic>
        <p:nvPicPr>
          <p:cNvPr id="33" name="Picture 32" descr="Graphical user interface, text&#10;&#10;Description automatically generated with medium confidence">
            <a:extLst>
              <a:ext uri="{FF2B5EF4-FFF2-40B4-BE49-F238E27FC236}">
                <a16:creationId xmlns:a16="http://schemas.microsoft.com/office/drawing/2014/main" id="{57BE85A9-31BD-BEE4-06B3-D08A4DC08793}"/>
              </a:ext>
            </a:extLst>
          </p:cNvPr>
          <p:cNvPicPr>
            <a:picLocks noChangeAspect="1"/>
          </p:cNvPicPr>
          <p:nvPr/>
        </p:nvPicPr>
        <p:blipFill rotWithShape="1">
          <a:blip r:embed="rId7"/>
          <a:srcRect l="62564" t="4408" r="23254" b="53041"/>
          <a:stretch/>
        </p:blipFill>
        <p:spPr>
          <a:xfrm>
            <a:off x="213382" y="3795705"/>
            <a:ext cx="1067630" cy="832038"/>
          </a:xfrm>
          <a:prstGeom prst="rect">
            <a:avLst/>
          </a:prstGeom>
        </p:spPr>
      </p:pic>
      <p:pic>
        <p:nvPicPr>
          <p:cNvPr id="38" name="Picture 37" descr="Graphical user interface, text&#10;&#10;Description automatically generated with medium confidence">
            <a:extLst>
              <a:ext uri="{FF2B5EF4-FFF2-40B4-BE49-F238E27FC236}">
                <a16:creationId xmlns:a16="http://schemas.microsoft.com/office/drawing/2014/main" id="{70CBDBD9-FF97-229F-FEDA-2C47806C9C08}"/>
              </a:ext>
            </a:extLst>
          </p:cNvPr>
          <p:cNvPicPr>
            <a:picLocks noChangeAspect="1"/>
          </p:cNvPicPr>
          <p:nvPr/>
        </p:nvPicPr>
        <p:blipFill rotWithShape="1">
          <a:blip r:embed="rId7"/>
          <a:srcRect l="46451" t="62293" r="36732"/>
          <a:stretch/>
        </p:blipFill>
        <p:spPr>
          <a:xfrm>
            <a:off x="2243046" y="1781100"/>
            <a:ext cx="1378414" cy="802794"/>
          </a:xfrm>
          <a:prstGeom prst="rect">
            <a:avLst/>
          </a:prstGeom>
        </p:spPr>
      </p:pic>
      <p:pic>
        <p:nvPicPr>
          <p:cNvPr id="39" name="Picture 38" descr="Graphical user interface, text&#10;&#10;Description automatically generated with medium confidence">
            <a:extLst>
              <a:ext uri="{FF2B5EF4-FFF2-40B4-BE49-F238E27FC236}">
                <a16:creationId xmlns:a16="http://schemas.microsoft.com/office/drawing/2014/main" id="{2C7DEC2A-6EF8-A6C5-46DE-CF7918EFC87A}"/>
              </a:ext>
            </a:extLst>
          </p:cNvPr>
          <p:cNvPicPr>
            <a:picLocks noChangeAspect="1"/>
          </p:cNvPicPr>
          <p:nvPr/>
        </p:nvPicPr>
        <p:blipFill rotWithShape="1">
          <a:blip r:embed="rId7"/>
          <a:srcRect l="41001" t="27076" r="39880" b="52471"/>
          <a:stretch/>
        </p:blipFill>
        <p:spPr>
          <a:xfrm>
            <a:off x="28736" y="3020526"/>
            <a:ext cx="1460853" cy="405925"/>
          </a:xfrm>
          <a:prstGeom prst="rect">
            <a:avLst/>
          </a:prstGeom>
        </p:spPr>
      </p:pic>
      <p:pic>
        <p:nvPicPr>
          <p:cNvPr id="40" name="Picture 39" descr="Graphical user interface, text&#10;&#10;Description automatically generated with medium confidence">
            <a:extLst>
              <a:ext uri="{FF2B5EF4-FFF2-40B4-BE49-F238E27FC236}">
                <a16:creationId xmlns:a16="http://schemas.microsoft.com/office/drawing/2014/main" id="{5A8EF1E9-56D6-21EE-2AF1-0A09EB60FC5A}"/>
              </a:ext>
            </a:extLst>
          </p:cNvPr>
          <p:cNvPicPr>
            <a:picLocks noChangeAspect="1"/>
          </p:cNvPicPr>
          <p:nvPr/>
        </p:nvPicPr>
        <p:blipFill rotWithShape="1">
          <a:blip r:embed="rId7"/>
          <a:srcRect l="24182" t="59158" r="63361"/>
          <a:stretch/>
        </p:blipFill>
        <p:spPr>
          <a:xfrm>
            <a:off x="200891" y="1775370"/>
            <a:ext cx="1154851" cy="983484"/>
          </a:xfrm>
          <a:prstGeom prst="rect">
            <a:avLst/>
          </a:prstGeom>
        </p:spPr>
      </p:pic>
      <p:pic>
        <p:nvPicPr>
          <p:cNvPr id="41" name="Picture 40" descr="Graphical user interface, text&#10;&#10;Description automatically generated with medium confidence">
            <a:extLst>
              <a:ext uri="{FF2B5EF4-FFF2-40B4-BE49-F238E27FC236}">
                <a16:creationId xmlns:a16="http://schemas.microsoft.com/office/drawing/2014/main" id="{6A12454E-D1B4-DA1D-25FD-9C756C678A3A}"/>
              </a:ext>
            </a:extLst>
          </p:cNvPr>
          <p:cNvPicPr>
            <a:picLocks noChangeAspect="1"/>
          </p:cNvPicPr>
          <p:nvPr/>
        </p:nvPicPr>
        <p:blipFill rotWithShape="1">
          <a:blip r:embed="rId7"/>
          <a:srcRect l="4508" t="58408" r="86117"/>
          <a:stretch/>
        </p:blipFill>
        <p:spPr>
          <a:xfrm>
            <a:off x="4287498" y="1726875"/>
            <a:ext cx="929754" cy="1071430"/>
          </a:xfrm>
          <a:prstGeom prst="rect">
            <a:avLst/>
          </a:prstGeom>
        </p:spPr>
      </p:pic>
      <p:pic>
        <p:nvPicPr>
          <p:cNvPr id="42" name="Picture 41" descr="Graphical user interface, text&#10;&#10;Description automatically generated with medium confidence">
            <a:extLst>
              <a:ext uri="{FF2B5EF4-FFF2-40B4-BE49-F238E27FC236}">
                <a16:creationId xmlns:a16="http://schemas.microsoft.com/office/drawing/2014/main" id="{40401BE3-AE45-3915-5E54-F48BDE53AC27}"/>
              </a:ext>
            </a:extLst>
          </p:cNvPr>
          <p:cNvPicPr>
            <a:picLocks noChangeAspect="1"/>
          </p:cNvPicPr>
          <p:nvPr/>
        </p:nvPicPr>
        <p:blipFill rotWithShape="1">
          <a:blip r:embed="rId7"/>
          <a:srcRect l="3214" t="19428" r="78974" b="54332"/>
          <a:stretch/>
        </p:blipFill>
        <p:spPr>
          <a:xfrm>
            <a:off x="2243745" y="2888418"/>
            <a:ext cx="1637815" cy="626707"/>
          </a:xfrm>
          <a:prstGeom prst="rect">
            <a:avLst/>
          </a:prstGeom>
        </p:spPr>
      </p:pic>
      <p:pic>
        <p:nvPicPr>
          <p:cNvPr id="44" name="Picture 43" descr="Graphical user interface, text, application&#10;&#10;Description automatically generated">
            <a:extLst>
              <a:ext uri="{FF2B5EF4-FFF2-40B4-BE49-F238E27FC236}">
                <a16:creationId xmlns:a16="http://schemas.microsoft.com/office/drawing/2014/main" id="{62C809B9-A399-AD79-32AF-9CC7060F806A}"/>
              </a:ext>
            </a:extLst>
          </p:cNvPr>
          <p:cNvPicPr>
            <a:picLocks noChangeAspect="1"/>
          </p:cNvPicPr>
          <p:nvPr/>
        </p:nvPicPr>
        <p:blipFill>
          <a:blip r:embed="rId8"/>
          <a:stretch>
            <a:fillRect/>
          </a:stretch>
        </p:blipFill>
        <p:spPr>
          <a:xfrm>
            <a:off x="4089259" y="3520787"/>
            <a:ext cx="1825090" cy="789805"/>
          </a:xfrm>
          <a:prstGeom prst="rect">
            <a:avLst/>
          </a:prstGeom>
        </p:spPr>
      </p:pic>
      <p:cxnSp>
        <p:nvCxnSpPr>
          <p:cNvPr id="45" name="Straight Connector 44">
            <a:extLst>
              <a:ext uri="{FF2B5EF4-FFF2-40B4-BE49-F238E27FC236}">
                <a16:creationId xmlns:a16="http://schemas.microsoft.com/office/drawing/2014/main" id="{34062286-A83F-1E0E-ADCD-B6EBA881E771}"/>
              </a:ext>
            </a:extLst>
          </p:cNvPr>
          <p:cNvCxnSpPr>
            <a:cxnSpLocks/>
          </p:cNvCxnSpPr>
          <p:nvPr/>
        </p:nvCxnSpPr>
        <p:spPr>
          <a:xfrm>
            <a:off x="1910647" y="1416381"/>
            <a:ext cx="0" cy="3865739"/>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9D713871-6C36-0469-EBB6-CCAD32CA6938}"/>
              </a:ext>
            </a:extLst>
          </p:cNvPr>
          <p:cNvCxnSpPr>
            <a:cxnSpLocks/>
          </p:cNvCxnSpPr>
          <p:nvPr/>
        </p:nvCxnSpPr>
        <p:spPr>
          <a:xfrm>
            <a:off x="4186917" y="1436178"/>
            <a:ext cx="0" cy="3865739"/>
          </a:xfrm>
          <a:prstGeom prst="line">
            <a:avLst/>
          </a:prstGeom>
        </p:spPr>
        <p:style>
          <a:lnRef idx="1">
            <a:schemeClr val="dk1"/>
          </a:lnRef>
          <a:fillRef idx="0">
            <a:schemeClr val="dk1"/>
          </a:fillRef>
          <a:effectRef idx="0">
            <a:schemeClr val="dk1"/>
          </a:effectRef>
          <a:fontRef idx="minor">
            <a:schemeClr val="tx1"/>
          </a:fontRef>
        </p:style>
      </p:cxnSp>
      <p:pic>
        <p:nvPicPr>
          <p:cNvPr id="1026" name="Picture 2" descr="Partners - ENISIE">
            <a:extLst>
              <a:ext uri="{FF2B5EF4-FFF2-40B4-BE49-F238E27FC236}">
                <a16:creationId xmlns:a16="http://schemas.microsoft.com/office/drawing/2014/main" id="{F27B62C2-6FDC-9FD9-C153-8D27123CC8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64026" y="4990740"/>
            <a:ext cx="1988405" cy="113339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Graphical user interface, text&#10;&#10;Description automatically generated with medium confidence">
            <a:extLst>
              <a:ext uri="{FF2B5EF4-FFF2-40B4-BE49-F238E27FC236}">
                <a16:creationId xmlns:a16="http://schemas.microsoft.com/office/drawing/2014/main" id="{61D9FBA7-48F0-D688-6811-6401D2779715}"/>
              </a:ext>
            </a:extLst>
          </p:cNvPr>
          <p:cNvPicPr>
            <a:picLocks noChangeAspect="1"/>
          </p:cNvPicPr>
          <p:nvPr/>
        </p:nvPicPr>
        <p:blipFill rotWithShape="1">
          <a:blip r:embed="rId7"/>
          <a:srcRect l="46451" t="62293" r="36732"/>
          <a:stretch/>
        </p:blipFill>
        <p:spPr>
          <a:xfrm>
            <a:off x="1790202" y="6230939"/>
            <a:ext cx="1076677" cy="627061"/>
          </a:xfrm>
          <a:prstGeom prst="rect">
            <a:avLst/>
          </a:prstGeom>
        </p:spPr>
      </p:pic>
    </p:spTree>
    <p:extLst>
      <p:ext uri="{BB962C8B-B14F-4D97-AF65-F5344CB8AC3E}">
        <p14:creationId xmlns:p14="http://schemas.microsoft.com/office/powerpoint/2010/main" val="59388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a:extLst>
              <a:ext uri="{FF2B5EF4-FFF2-40B4-BE49-F238E27FC236}">
                <a16:creationId xmlns:a16="http://schemas.microsoft.com/office/drawing/2014/main" id="{9E810164-8C49-EE38-23B9-36EF18376346}"/>
              </a:ext>
            </a:extLst>
          </p:cNvPr>
          <p:cNvSpPr/>
          <p:nvPr/>
        </p:nvSpPr>
        <p:spPr>
          <a:xfrm>
            <a:off x="4928957" y="444564"/>
            <a:ext cx="4568777" cy="150485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a:extLst>
              <a:ext uri="{FF2B5EF4-FFF2-40B4-BE49-F238E27FC236}">
                <a16:creationId xmlns:a16="http://schemas.microsoft.com/office/drawing/2014/main" id="{CA2C3B86-875F-E192-E697-433470DA3D8C}"/>
              </a:ext>
            </a:extLst>
          </p:cNvPr>
          <p:cNvSpPr/>
          <p:nvPr/>
        </p:nvSpPr>
        <p:spPr>
          <a:xfrm>
            <a:off x="117314" y="2052689"/>
            <a:ext cx="4571643" cy="382330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B5E891A1-D2C4-A939-B199-7CAD6CF78271}"/>
              </a:ext>
            </a:extLst>
          </p:cNvPr>
          <p:cNvSpPr/>
          <p:nvPr/>
        </p:nvSpPr>
        <p:spPr>
          <a:xfrm>
            <a:off x="-12904" y="6205593"/>
            <a:ext cx="9918903" cy="697971"/>
          </a:xfrm>
          <a:prstGeom prst="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EB6852A-6C26-CAEC-7E2F-22A2BFABFF9C}"/>
              </a:ext>
            </a:extLst>
          </p:cNvPr>
          <p:cNvSpPr txBox="1"/>
          <p:nvPr/>
        </p:nvSpPr>
        <p:spPr>
          <a:xfrm>
            <a:off x="10555593" y="-1231313"/>
            <a:ext cx="184731" cy="369332"/>
          </a:xfrm>
          <a:prstGeom prst="rect">
            <a:avLst/>
          </a:prstGeom>
          <a:solidFill>
            <a:schemeClr val="accent2"/>
          </a:solidFill>
        </p:spPr>
        <p:txBody>
          <a:bodyPr wrap="none" rtlCol="0">
            <a:spAutoFit/>
          </a:bodyPr>
          <a:lstStyle/>
          <a:p>
            <a:endParaRPr lang="en-US"/>
          </a:p>
        </p:txBody>
      </p:sp>
      <p:sp>
        <p:nvSpPr>
          <p:cNvPr id="21" name="TextBox 20">
            <a:extLst>
              <a:ext uri="{FF2B5EF4-FFF2-40B4-BE49-F238E27FC236}">
                <a16:creationId xmlns:a16="http://schemas.microsoft.com/office/drawing/2014/main" id="{82F71120-2CC5-1B15-05EB-72369232F9F6}"/>
              </a:ext>
            </a:extLst>
          </p:cNvPr>
          <p:cNvSpPr txBox="1"/>
          <p:nvPr/>
        </p:nvSpPr>
        <p:spPr>
          <a:xfrm>
            <a:off x="247186" y="6272923"/>
            <a:ext cx="6714727" cy="461665"/>
          </a:xfrm>
          <a:prstGeom prst="rect">
            <a:avLst/>
          </a:prstGeom>
          <a:noFill/>
        </p:spPr>
        <p:txBody>
          <a:bodyPr wrap="square">
            <a:spAutoFit/>
          </a:bodyPr>
          <a:lstStyle/>
          <a:p>
            <a:r>
              <a:rPr lang="en-US" sz="1200" b="1" dirty="0">
                <a:solidFill>
                  <a:srgbClr val="0070C0"/>
                </a:solidFill>
              </a:rPr>
              <a:t>EVALUATION TEAM (Trinity College Dublin): </a:t>
            </a:r>
          </a:p>
          <a:p>
            <a:r>
              <a:rPr lang="en-US" sz="1200" b="1" dirty="0"/>
              <a:t>Shaun Ussher, Eimear </a:t>
            </a:r>
            <a:r>
              <a:rPr lang="en-US" sz="1200" b="1" dirty="0" err="1"/>
              <a:t>McDwyer</a:t>
            </a:r>
            <a:endParaRPr lang="en-US" sz="1200" b="1" dirty="0"/>
          </a:p>
        </p:txBody>
      </p:sp>
      <p:sp>
        <p:nvSpPr>
          <p:cNvPr id="34" name="Rounded Rectangle 33">
            <a:extLst>
              <a:ext uri="{FF2B5EF4-FFF2-40B4-BE49-F238E27FC236}">
                <a16:creationId xmlns:a16="http://schemas.microsoft.com/office/drawing/2014/main" id="{4E68BA60-84F0-B7AA-69BF-DF44F272F492}"/>
              </a:ext>
            </a:extLst>
          </p:cNvPr>
          <p:cNvSpPr/>
          <p:nvPr/>
        </p:nvSpPr>
        <p:spPr>
          <a:xfrm>
            <a:off x="247186" y="462480"/>
            <a:ext cx="4441771" cy="150485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IE" dirty="0"/>
            </a:br>
            <a:endParaRPr lang="en-US" dirty="0"/>
          </a:p>
        </p:txBody>
      </p:sp>
      <p:sp>
        <p:nvSpPr>
          <p:cNvPr id="35" name="Rectangle 34">
            <a:extLst>
              <a:ext uri="{FF2B5EF4-FFF2-40B4-BE49-F238E27FC236}">
                <a16:creationId xmlns:a16="http://schemas.microsoft.com/office/drawing/2014/main" id="{9B1AE850-9A5B-9E3A-E556-0942DD4E68B2}"/>
              </a:ext>
            </a:extLst>
          </p:cNvPr>
          <p:cNvSpPr/>
          <p:nvPr/>
        </p:nvSpPr>
        <p:spPr>
          <a:xfrm>
            <a:off x="1391384" y="425104"/>
            <a:ext cx="4180076" cy="789805"/>
          </a:xfrm>
          <a:prstGeom prst="rect">
            <a:avLst/>
          </a:prstGeom>
          <a:noFill/>
          <a:ln w="25400"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400" dirty="0">
              <a:solidFill>
                <a:schemeClr val="tx1">
                  <a:lumMod val="75000"/>
                  <a:lumOff val="25000"/>
                </a:schemeClr>
              </a:solidFill>
            </a:endParaRPr>
          </a:p>
          <a:p>
            <a:endParaRPr lang="en-US" sz="1600" dirty="0">
              <a:solidFill>
                <a:schemeClr val="bg1">
                  <a:lumMod val="65000"/>
                </a:schemeClr>
              </a:solidFill>
            </a:endParaRPr>
          </a:p>
        </p:txBody>
      </p:sp>
      <p:sp>
        <p:nvSpPr>
          <p:cNvPr id="36" name="Rounded Rectangle 35">
            <a:extLst>
              <a:ext uri="{FF2B5EF4-FFF2-40B4-BE49-F238E27FC236}">
                <a16:creationId xmlns:a16="http://schemas.microsoft.com/office/drawing/2014/main" id="{FB489E0B-236E-6541-C7A1-E1DD3933C7F2}"/>
              </a:ext>
            </a:extLst>
          </p:cNvPr>
          <p:cNvSpPr/>
          <p:nvPr/>
        </p:nvSpPr>
        <p:spPr>
          <a:xfrm>
            <a:off x="4931476" y="2052689"/>
            <a:ext cx="4739322" cy="384595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707E81EC-73BE-70E6-9DA7-0D5F4BD74056}"/>
              </a:ext>
            </a:extLst>
          </p:cNvPr>
          <p:cNvSpPr/>
          <p:nvPr/>
        </p:nvSpPr>
        <p:spPr>
          <a:xfrm>
            <a:off x="481101" y="2103466"/>
            <a:ext cx="2407858" cy="433476"/>
          </a:xfrm>
          <a:prstGeom prst="rect">
            <a:avLst/>
          </a:prstGeom>
          <a:noFill/>
          <a:ln w="28575" cmpd="dbl">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rgbClr val="4A65D9"/>
                </a:solidFill>
              </a:rPr>
              <a:t>Evaluation methodology:</a:t>
            </a:r>
          </a:p>
          <a:p>
            <a:r>
              <a:rPr lang="en-GB" sz="1400" b="1" dirty="0">
                <a:solidFill>
                  <a:srgbClr val="000000"/>
                </a:solidFill>
              </a:rPr>
              <a:t>  </a:t>
            </a:r>
            <a:endParaRPr lang="en-GB" sz="1400" dirty="0">
              <a:solidFill>
                <a:srgbClr val="C00000"/>
              </a:solidFill>
            </a:endParaRPr>
          </a:p>
          <a:p>
            <a:endParaRPr lang="en-GB" sz="1300" dirty="0">
              <a:solidFill>
                <a:schemeClr val="tx1">
                  <a:lumMod val="75000"/>
                  <a:lumOff val="25000"/>
                </a:schemeClr>
              </a:solidFill>
            </a:endParaRPr>
          </a:p>
        </p:txBody>
      </p:sp>
      <p:sp>
        <p:nvSpPr>
          <p:cNvPr id="43" name="Rectangle 42">
            <a:extLst>
              <a:ext uri="{FF2B5EF4-FFF2-40B4-BE49-F238E27FC236}">
                <a16:creationId xmlns:a16="http://schemas.microsoft.com/office/drawing/2014/main" id="{959F0595-B32A-2A7C-19D3-BB03019AFF72}"/>
              </a:ext>
            </a:extLst>
          </p:cNvPr>
          <p:cNvSpPr/>
          <p:nvPr/>
        </p:nvSpPr>
        <p:spPr>
          <a:xfrm>
            <a:off x="5190589" y="2103466"/>
            <a:ext cx="2375250" cy="375027"/>
          </a:xfrm>
          <a:prstGeom prst="rect">
            <a:avLst/>
          </a:prstGeom>
          <a:noFill/>
          <a:ln w="25400" cmpd="dbl">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rgbClr val="4A65D9"/>
                </a:solidFill>
              </a:rPr>
              <a:t>Evaluation instruments:</a:t>
            </a:r>
            <a:endParaRPr lang="en-US" sz="1600" dirty="0">
              <a:solidFill>
                <a:schemeClr val="bg1">
                  <a:lumMod val="65000"/>
                </a:schemeClr>
              </a:solidFill>
            </a:endParaRPr>
          </a:p>
        </p:txBody>
      </p:sp>
      <p:sp>
        <p:nvSpPr>
          <p:cNvPr id="20" name="Oval 19">
            <a:extLst>
              <a:ext uri="{FF2B5EF4-FFF2-40B4-BE49-F238E27FC236}">
                <a16:creationId xmlns:a16="http://schemas.microsoft.com/office/drawing/2014/main" id="{3D0A87E1-5E87-AE47-19F6-11AECB655C55}"/>
              </a:ext>
            </a:extLst>
          </p:cNvPr>
          <p:cNvSpPr/>
          <p:nvPr/>
        </p:nvSpPr>
        <p:spPr>
          <a:xfrm>
            <a:off x="8926518" y="6051548"/>
            <a:ext cx="846760" cy="723691"/>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DB56264-DBD0-A634-EE90-920AFABEFE62}"/>
              </a:ext>
            </a:extLst>
          </p:cNvPr>
          <p:cNvSpPr/>
          <p:nvPr/>
        </p:nvSpPr>
        <p:spPr>
          <a:xfrm>
            <a:off x="5154511" y="6102325"/>
            <a:ext cx="895178" cy="80561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DB09822-F6B5-3F0A-6D40-409C3E29049F}"/>
              </a:ext>
            </a:extLst>
          </p:cNvPr>
          <p:cNvSpPr txBox="1"/>
          <p:nvPr/>
        </p:nvSpPr>
        <p:spPr>
          <a:xfrm>
            <a:off x="7289485" y="6252473"/>
            <a:ext cx="1582544" cy="461665"/>
          </a:xfrm>
          <a:prstGeom prst="rect">
            <a:avLst/>
          </a:prstGeom>
          <a:solidFill>
            <a:srgbClr val="FFFFFF">
              <a:alpha val="90980"/>
            </a:srgbClr>
          </a:solidFill>
        </p:spPr>
        <p:txBody>
          <a:bodyPr wrap="square" rtlCol="0">
            <a:spAutoFit/>
          </a:bodyPr>
          <a:lstStyle/>
          <a:p>
            <a:r>
              <a:rPr lang="en-US" sz="1200" dirty="0"/>
              <a:t>Website:</a:t>
            </a:r>
          </a:p>
          <a:p>
            <a:r>
              <a:rPr lang="en-US" sz="1200" dirty="0" err="1"/>
              <a:t>OSHub.network</a:t>
            </a:r>
            <a:r>
              <a:rPr lang="en-US" sz="1200" dirty="0"/>
              <a:t> </a:t>
            </a:r>
          </a:p>
        </p:txBody>
      </p:sp>
      <p:sp>
        <p:nvSpPr>
          <p:cNvPr id="3" name="Rectangle 2">
            <a:extLst>
              <a:ext uri="{FF2B5EF4-FFF2-40B4-BE49-F238E27FC236}">
                <a16:creationId xmlns:a16="http://schemas.microsoft.com/office/drawing/2014/main" id="{BD94F071-51DC-6326-C6A6-AC923BDFBC51}"/>
              </a:ext>
            </a:extLst>
          </p:cNvPr>
          <p:cNvSpPr/>
          <p:nvPr/>
        </p:nvSpPr>
        <p:spPr>
          <a:xfrm>
            <a:off x="43526" y="12011"/>
            <a:ext cx="10294126" cy="321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chemeClr val="tx1">
                    <a:lumMod val="95000"/>
                    <a:lumOff val="5000"/>
                  </a:schemeClr>
                </a:solidFill>
              </a:rPr>
              <a:t>Project: </a:t>
            </a:r>
            <a:r>
              <a:rPr lang="en-IE" sz="2000" b="1" dirty="0">
                <a:solidFill>
                  <a:srgbClr val="4A65D9"/>
                </a:solidFill>
              </a:rPr>
              <a:t>Open Science Hub (</a:t>
            </a:r>
            <a:r>
              <a:rPr lang="en-IE" sz="2000" b="1" dirty="0" err="1">
                <a:solidFill>
                  <a:srgbClr val="4A65D9"/>
                </a:solidFill>
              </a:rPr>
              <a:t>OSHub.net</a:t>
            </a:r>
            <a:r>
              <a:rPr lang="en-IE" sz="2000" b="1" dirty="0">
                <a:solidFill>
                  <a:srgbClr val="4A65D9"/>
                </a:solidFill>
              </a:rPr>
              <a:t>) - </a:t>
            </a:r>
            <a:r>
              <a:rPr lang="en-IE" sz="2000" b="1" dirty="0" err="1">
                <a:solidFill>
                  <a:srgbClr val="4A65D9"/>
                </a:solidFill>
              </a:rPr>
              <a:t>Methedologies</a:t>
            </a:r>
            <a:r>
              <a:rPr lang="en-IE" sz="2000" b="1" dirty="0">
                <a:solidFill>
                  <a:srgbClr val="4A65D9"/>
                </a:solidFill>
              </a:rPr>
              <a:t> </a:t>
            </a:r>
            <a:endParaRPr lang="en-US" sz="2000" b="1" dirty="0">
              <a:solidFill>
                <a:srgbClr val="4A65D9"/>
              </a:solidFill>
            </a:endParaRPr>
          </a:p>
          <a:p>
            <a:endParaRPr lang="en-US" sz="1600" b="1" dirty="0">
              <a:solidFill>
                <a:srgbClr val="4A65D9"/>
              </a:solidFill>
            </a:endParaRPr>
          </a:p>
          <a:p>
            <a:endParaRPr lang="en-US" sz="2200" b="1" dirty="0">
              <a:solidFill>
                <a:schemeClr val="bg1">
                  <a:lumMod val="65000"/>
                </a:schemeClr>
              </a:solidFill>
            </a:endParaRPr>
          </a:p>
        </p:txBody>
      </p:sp>
      <p:sp>
        <p:nvSpPr>
          <p:cNvPr id="25" name="Rectangle 24">
            <a:extLst>
              <a:ext uri="{FF2B5EF4-FFF2-40B4-BE49-F238E27FC236}">
                <a16:creationId xmlns:a16="http://schemas.microsoft.com/office/drawing/2014/main" id="{6AA22AEC-C979-43CE-BBFC-14F5FA29B9AF}"/>
              </a:ext>
            </a:extLst>
          </p:cNvPr>
          <p:cNvSpPr/>
          <p:nvPr/>
        </p:nvSpPr>
        <p:spPr>
          <a:xfrm>
            <a:off x="322376" y="412589"/>
            <a:ext cx="2483885" cy="537030"/>
          </a:xfrm>
          <a:prstGeom prst="rect">
            <a:avLst/>
          </a:prstGeom>
          <a:noFill/>
          <a:ln w="25400" cmpd="dbl">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rgbClr val="4A65D9"/>
                </a:solidFill>
              </a:rPr>
              <a:t>Project Objectives:</a:t>
            </a:r>
            <a:endParaRPr lang="en-US" sz="1400" b="1" dirty="0">
              <a:solidFill>
                <a:srgbClr val="4A65D9"/>
              </a:solidFill>
            </a:endParaRPr>
          </a:p>
          <a:p>
            <a:endParaRPr lang="en-US" sz="1600" dirty="0">
              <a:solidFill>
                <a:schemeClr val="bg1">
                  <a:lumMod val="65000"/>
                </a:schemeClr>
              </a:solidFill>
            </a:endParaRPr>
          </a:p>
        </p:txBody>
      </p:sp>
      <p:pic>
        <p:nvPicPr>
          <p:cNvPr id="24" name="Picture 2">
            <a:extLst>
              <a:ext uri="{FF2B5EF4-FFF2-40B4-BE49-F238E27FC236}">
                <a16:creationId xmlns:a16="http://schemas.microsoft.com/office/drawing/2014/main" id="{766A08D6-058B-5730-045A-26770A49FE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3096" y="6291634"/>
            <a:ext cx="895178" cy="42424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A72F0746-F5CB-CE54-ED05-9E752025A4F5}"/>
              </a:ext>
            </a:extLst>
          </p:cNvPr>
          <p:cNvSpPr/>
          <p:nvPr/>
        </p:nvSpPr>
        <p:spPr>
          <a:xfrm>
            <a:off x="4931475" y="444976"/>
            <a:ext cx="2358009" cy="537030"/>
          </a:xfrm>
          <a:prstGeom prst="rect">
            <a:avLst/>
          </a:prstGeom>
          <a:noFill/>
          <a:ln w="25400" cmpd="dbl">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rgbClr val="4A65D9"/>
                </a:solidFill>
              </a:rPr>
              <a:t>Evaluation Objectives:</a:t>
            </a:r>
            <a:endParaRPr lang="en-US" sz="1400" b="1" dirty="0">
              <a:solidFill>
                <a:srgbClr val="4A65D9"/>
              </a:solidFill>
            </a:endParaRPr>
          </a:p>
          <a:p>
            <a:endParaRPr lang="en-US" sz="1600" dirty="0">
              <a:solidFill>
                <a:schemeClr val="bg1">
                  <a:lumMod val="65000"/>
                </a:schemeClr>
              </a:solidFill>
            </a:endParaRPr>
          </a:p>
        </p:txBody>
      </p:sp>
      <p:sp>
        <p:nvSpPr>
          <p:cNvPr id="4" name="TextBox 3">
            <a:extLst>
              <a:ext uri="{FF2B5EF4-FFF2-40B4-BE49-F238E27FC236}">
                <a16:creationId xmlns:a16="http://schemas.microsoft.com/office/drawing/2014/main" id="{AF7C2955-7CF8-E8BA-AFEE-622F196E8067}"/>
              </a:ext>
            </a:extLst>
          </p:cNvPr>
          <p:cNvSpPr txBox="1"/>
          <p:nvPr/>
        </p:nvSpPr>
        <p:spPr>
          <a:xfrm>
            <a:off x="247186" y="759679"/>
            <a:ext cx="4029739" cy="1569660"/>
          </a:xfrm>
          <a:prstGeom prst="rect">
            <a:avLst/>
          </a:prstGeom>
          <a:noFill/>
        </p:spPr>
        <p:txBody>
          <a:bodyPr wrap="square" rtlCol="0">
            <a:spAutoFit/>
          </a:bodyPr>
          <a:lstStyle/>
          <a:p>
            <a:pPr marL="171450" indent="-171450">
              <a:buFont typeface="Arial" panose="020B0604020202020204" pitchFamily="34" charset="0"/>
              <a:buChar char="•"/>
            </a:pPr>
            <a:r>
              <a:rPr lang="en-IE" sz="1200" dirty="0"/>
              <a:t>Supports schools and local stakeholders to use research and innovation as a tool for tackling local challenges and contributing to sustainable community development</a:t>
            </a:r>
          </a:p>
          <a:p>
            <a:pPr marL="171450" indent="-171450">
              <a:buFont typeface="Arial" panose="020B0604020202020204" pitchFamily="34" charset="0"/>
              <a:buChar char="•"/>
            </a:pPr>
            <a:r>
              <a:rPr lang="en-IE" sz="1200" dirty="0"/>
              <a:t>Work as mediators in each local community, positioning schools as active agents for collaboration</a:t>
            </a:r>
          </a:p>
          <a:p>
            <a:br>
              <a:rPr lang="en-IE" dirty="0"/>
            </a:br>
            <a:endParaRPr lang="en-US" dirty="0"/>
          </a:p>
        </p:txBody>
      </p:sp>
      <p:sp>
        <p:nvSpPr>
          <p:cNvPr id="6" name="TextBox 5">
            <a:extLst>
              <a:ext uri="{FF2B5EF4-FFF2-40B4-BE49-F238E27FC236}">
                <a16:creationId xmlns:a16="http://schemas.microsoft.com/office/drawing/2014/main" id="{07B1D879-6688-A8E4-10AD-C68984FBB12F}"/>
              </a:ext>
            </a:extLst>
          </p:cNvPr>
          <p:cNvSpPr txBox="1"/>
          <p:nvPr/>
        </p:nvSpPr>
        <p:spPr>
          <a:xfrm>
            <a:off x="4953000" y="667346"/>
            <a:ext cx="4441772" cy="1107996"/>
          </a:xfrm>
          <a:prstGeom prst="rect">
            <a:avLst/>
          </a:prstGeom>
          <a:noFill/>
        </p:spPr>
        <p:txBody>
          <a:bodyPr wrap="square" rtlCol="0">
            <a:spAutoFit/>
          </a:bodyPr>
          <a:lstStyle/>
          <a:p>
            <a:r>
              <a:rPr lang="en-US" sz="1200" b="1" dirty="0"/>
              <a:t>How does open schooling impact participants:</a:t>
            </a:r>
          </a:p>
          <a:p>
            <a:r>
              <a:rPr lang="en-US" sz="1200" dirty="0"/>
              <a:t>Students : </a:t>
            </a:r>
            <a:r>
              <a:rPr lang="en-US" sz="1200" dirty="0">
                <a:solidFill>
                  <a:schemeClr val="tx1">
                    <a:lumMod val="75000"/>
                    <a:lumOff val="25000"/>
                  </a:schemeClr>
                </a:solidFill>
              </a:rPr>
              <a:t>Knowledge, STEM literacy, Active global citizenship.</a:t>
            </a:r>
          </a:p>
          <a:p>
            <a:r>
              <a:rPr lang="en-US" sz="1200" dirty="0"/>
              <a:t>Teachers : </a:t>
            </a:r>
            <a:r>
              <a:rPr lang="en-US" sz="1200" dirty="0">
                <a:solidFill>
                  <a:schemeClr val="tx1">
                    <a:lumMod val="75000"/>
                    <a:lumOff val="25000"/>
                  </a:schemeClr>
                </a:solidFill>
              </a:rPr>
              <a:t>Training, Resources, Open schooling opinions.</a:t>
            </a:r>
          </a:p>
          <a:p>
            <a:r>
              <a:rPr lang="en-US" sz="1200" dirty="0"/>
              <a:t>Coordinators : </a:t>
            </a:r>
            <a:r>
              <a:rPr lang="en-US" sz="1200" dirty="0">
                <a:solidFill>
                  <a:schemeClr val="tx1">
                    <a:lumMod val="75000"/>
                    <a:lumOff val="25000"/>
                  </a:schemeClr>
                </a:solidFill>
              </a:rPr>
              <a:t>Development and coordination of </a:t>
            </a:r>
            <a:r>
              <a:rPr lang="en-US" sz="1200" dirty="0" err="1">
                <a:solidFill>
                  <a:schemeClr val="tx1">
                    <a:lumMod val="75000"/>
                    <a:lumOff val="25000"/>
                  </a:schemeClr>
                </a:solidFill>
              </a:rPr>
              <a:t>OSHubs</a:t>
            </a:r>
            <a:r>
              <a:rPr lang="en-US" sz="1200" dirty="0">
                <a:solidFill>
                  <a:schemeClr val="tx1">
                    <a:lumMod val="75000"/>
                    <a:lumOff val="25000"/>
                  </a:schemeClr>
                </a:solidFill>
              </a:rPr>
              <a:t>. </a:t>
            </a:r>
          </a:p>
          <a:p>
            <a:endParaRPr lang="en-US" dirty="0"/>
          </a:p>
        </p:txBody>
      </p:sp>
      <p:sp>
        <p:nvSpPr>
          <p:cNvPr id="9" name="TextBox 8">
            <a:extLst>
              <a:ext uri="{FF2B5EF4-FFF2-40B4-BE49-F238E27FC236}">
                <a16:creationId xmlns:a16="http://schemas.microsoft.com/office/drawing/2014/main" id="{21E3A092-350B-9D0F-A7CD-0F7C14A638FC}"/>
              </a:ext>
            </a:extLst>
          </p:cNvPr>
          <p:cNvSpPr txBox="1"/>
          <p:nvPr/>
        </p:nvSpPr>
        <p:spPr>
          <a:xfrm>
            <a:off x="247186" y="2405688"/>
            <a:ext cx="4346079" cy="3754874"/>
          </a:xfrm>
          <a:prstGeom prst="rect">
            <a:avLst/>
          </a:prstGeom>
          <a:noFill/>
        </p:spPr>
        <p:txBody>
          <a:bodyPr wrap="square" rtlCol="0">
            <a:spAutoFit/>
          </a:bodyPr>
          <a:lstStyle/>
          <a:p>
            <a:r>
              <a:rPr lang="en-US" sz="1400" dirty="0"/>
              <a:t>A multilevel evaluation approach that examines </a:t>
            </a:r>
          </a:p>
          <a:p>
            <a:pPr marL="285750" indent="-285750">
              <a:buFont typeface="Arial" panose="020B0604020202020204" pitchFamily="34" charset="0"/>
              <a:buChar char="•"/>
            </a:pPr>
            <a:r>
              <a:rPr lang="en-US" sz="1400" dirty="0"/>
              <a:t>The </a:t>
            </a:r>
            <a:r>
              <a:rPr lang="en-US" sz="1400" dirty="0" err="1"/>
              <a:t>OSHub</a:t>
            </a:r>
            <a:r>
              <a:rPr lang="en-US" sz="1400" dirty="0"/>
              <a:t> Consortium </a:t>
            </a:r>
          </a:p>
          <a:p>
            <a:pPr marL="285750" indent="-285750">
              <a:buFont typeface="Arial" panose="020B0604020202020204" pitchFamily="34" charset="0"/>
              <a:buChar char="•"/>
            </a:pPr>
            <a:r>
              <a:rPr lang="en-US" sz="1400" dirty="0"/>
              <a:t>Local </a:t>
            </a:r>
            <a:r>
              <a:rPr lang="en-US" sz="1400" dirty="0" err="1"/>
              <a:t>OSHubs</a:t>
            </a:r>
            <a:r>
              <a:rPr lang="en-US" sz="1400" dirty="0"/>
              <a:t> – Facilitators / Teachers</a:t>
            </a:r>
          </a:p>
          <a:p>
            <a:pPr marL="285750" indent="-285750">
              <a:buFont typeface="Arial" panose="020B0604020202020204" pitchFamily="34" charset="0"/>
              <a:buChar char="•"/>
            </a:pPr>
            <a:r>
              <a:rPr lang="en-US" sz="1400" dirty="0"/>
              <a:t>Individual Participants – Students / Teachers</a:t>
            </a:r>
          </a:p>
          <a:p>
            <a:pPr marL="285750" indent="-285750">
              <a:buFont typeface="Arial" panose="020B0604020202020204" pitchFamily="34" charset="0"/>
              <a:buChar char="•"/>
            </a:pPr>
            <a:endParaRPr lang="en-US" sz="1400" dirty="0"/>
          </a:p>
          <a:p>
            <a:r>
              <a:rPr lang="en-US" sz="1400" dirty="0"/>
              <a:t>Implementing a mixed method of approach of quantitative surveys, skill archives and qualitative interviews and reflection journals (zines) </a:t>
            </a:r>
          </a:p>
          <a:p>
            <a:endParaRPr lang="en-US" sz="1400" dirty="0"/>
          </a:p>
          <a:p>
            <a:r>
              <a:rPr lang="en-US" sz="1400" dirty="0"/>
              <a:t>Triangulation of results across tools using sets shared indicators. </a:t>
            </a:r>
          </a:p>
          <a:p>
            <a:endParaRPr lang="en-US" sz="1400" dirty="0"/>
          </a:p>
          <a:p>
            <a:r>
              <a:rPr lang="en-US" sz="1400" dirty="0"/>
              <a:t>Year 1 (Pilot projects) evaluation informed year 2 – focus on: Knowledge Developed, Skills gained, Process of project, student autonomy, higher reflection community. </a:t>
            </a:r>
          </a:p>
          <a:p>
            <a:endParaRPr lang="en-US" sz="1400" dirty="0"/>
          </a:p>
          <a:p>
            <a:endParaRPr lang="en-US" sz="1400" dirty="0"/>
          </a:p>
        </p:txBody>
      </p:sp>
      <p:sp>
        <p:nvSpPr>
          <p:cNvPr id="29" name="TextBox 28">
            <a:extLst>
              <a:ext uri="{FF2B5EF4-FFF2-40B4-BE49-F238E27FC236}">
                <a16:creationId xmlns:a16="http://schemas.microsoft.com/office/drawing/2014/main" id="{B60B20A6-AF8D-2CD7-C8E5-285A6CF3720B}"/>
              </a:ext>
            </a:extLst>
          </p:cNvPr>
          <p:cNvSpPr txBox="1"/>
          <p:nvPr/>
        </p:nvSpPr>
        <p:spPr>
          <a:xfrm>
            <a:off x="5003819" y="2388946"/>
            <a:ext cx="4346079" cy="3539430"/>
          </a:xfrm>
          <a:prstGeom prst="rect">
            <a:avLst/>
          </a:prstGeom>
          <a:noFill/>
        </p:spPr>
        <p:txBody>
          <a:bodyPr wrap="square" rtlCol="0">
            <a:spAutoFit/>
          </a:bodyPr>
          <a:lstStyle/>
          <a:p>
            <a:r>
              <a:rPr lang="en-US" sz="1400" b="1" dirty="0"/>
              <a:t>Surveys: </a:t>
            </a:r>
            <a:r>
              <a:rPr lang="en-US" sz="1400" dirty="0"/>
              <a:t>Students: Pre &amp; Post – Demographic, Quantitative, STEAM Identities &amp; Perception, Skill baselines</a:t>
            </a:r>
          </a:p>
          <a:p>
            <a:endParaRPr lang="en-US" sz="1400" dirty="0"/>
          </a:p>
          <a:p>
            <a:r>
              <a:rPr lang="en-US" sz="1400" b="1" dirty="0"/>
              <a:t>Reflective Interviews: </a:t>
            </a:r>
            <a:r>
              <a:rPr lang="en-US" sz="1400" dirty="0"/>
              <a:t>Teachers and </a:t>
            </a:r>
            <a:r>
              <a:rPr lang="en-US" sz="1400" dirty="0" err="1"/>
              <a:t>OSHub</a:t>
            </a:r>
            <a:r>
              <a:rPr lang="en-US" sz="1400" dirty="0"/>
              <a:t> Coordinators </a:t>
            </a:r>
          </a:p>
          <a:p>
            <a:endParaRPr lang="en-US" sz="1400" dirty="0"/>
          </a:p>
          <a:p>
            <a:r>
              <a:rPr lang="en-US" sz="1400" b="1" dirty="0"/>
              <a:t>Skill Archive: </a:t>
            </a:r>
            <a:r>
              <a:rPr lang="en-US" sz="1400" dirty="0"/>
              <a:t>2 question survey it takes2-3 minutes. Learners </a:t>
            </a:r>
            <a:r>
              <a:rPr lang="en-IE" sz="1400" dirty="0"/>
              <a:t>identify skills they feel they have improved on Must provide justification. Logged</a:t>
            </a:r>
            <a:r>
              <a:rPr lang="en-US" sz="1400" dirty="0"/>
              <a:t> 3-4 times. </a:t>
            </a:r>
          </a:p>
          <a:p>
            <a:endParaRPr lang="en-US" sz="1400" b="1" dirty="0"/>
          </a:p>
          <a:p>
            <a:r>
              <a:rPr lang="en-US" sz="1400" b="1" dirty="0"/>
              <a:t>Reflection Journal: </a:t>
            </a:r>
            <a:r>
              <a:rPr lang="en-US" sz="1400" dirty="0"/>
              <a:t>Prompted reflections through arts and crafts. High degree of freedom for learners . High qualitative information . Apart of the learning process </a:t>
            </a:r>
          </a:p>
          <a:p>
            <a:endParaRPr lang="en-US" sz="1400" b="1" dirty="0"/>
          </a:p>
          <a:p>
            <a:endParaRPr lang="en-US" sz="1400" dirty="0"/>
          </a:p>
          <a:p>
            <a:endParaRPr lang="en-US" sz="1400" dirty="0"/>
          </a:p>
        </p:txBody>
      </p:sp>
    </p:spTree>
    <p:extLst>
      <p:ext uri="{BB962C8B-B14F-4D97-AF65-F5344CB8AC3E}">
        <p14:creationId xmlns:p14="http://schemas.microsoft.com/office/powerpoint/2010/main" val="2703056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D5B3C9-D35B-F256-27A3-877391F1E1B3}"/>
              </a:ext>
            </a:extLst>
          </p:cNvPr>
          <p:cNvSpPr>
            <a:spLocks noGrp="1"/>
          </p:cNvSpPr>
          <p:nvPr>
            <p:ph idx="1"/>
          </p:nvPr>
        </p:nvSpPr>
        <p:spPr>
          <a:xfrm>
            <a:off x="4047260" y="1837500"/>
            <a:ext cx="9353611" cy="4351338"/>
          </a:xfrm>
        </p:spPr>
        <p:txBody>
          <a:bodyPr/>
          <a:lstStyle/>
          <a:p>
            <a:pPr marL="0" indent="0">
              <a:buNone/>
            </a:pPr>
            <a:r>
              <a:rPr lang="en-US" dirty="0"/>
              <a:t>Objectives</a:t>
            </a:r>
            <a:br>
              <a:rPr lang="en-US" dirty="0"/>
            </a:br>
            <a:endParaRPr lang="en-US" dirty="0"/>
          </a:p>
          <a:p>
            <a:pPr marL="342900" indent="-342900">
              <a:buAutoNum type="arabicPeriod"/>
            </a:pPr>
            <a:endParaRPr lang="en-US" sz="1800" dirty="0"/>
          </a:p>
          <a:p>
            <a:pPr marL="342900" indent="-342900">
              <a:buFont typeface="Arial" panose="020B0604020202020204" pitchFamily="34" charset="0"/>
              <a:buAutoNum type="arabicPeriod"/>
            </a:pPr>
            <a:r>
              <a:rPr lang="en-US" sz="1800" dirty="0"/>
              <a:t>Identify potential collaborations among projects </a:t>
            </a:r>
            <a:br>
              <a:rPr lang="en-US" sz="1800" dirty="0"/>
            </a:br>
            <a:endParaRPr lang="en-US" sz="1800" dirty="0"/>
          </a:p>
          <a:p>
            <a:pPr marL="342900" indent="-342900">
              <a:buAutoNum type="arabicPeriod"/>
            </a:pPr>
            <a:r>
              <a:rPr lang="en-US" sz="1800" dirty="0"/>
              <a:t>Brainstorm evidence &amp; strategies to support OS together</a:t>
            </a:r>
            <a:br>
              <a:rPr lang="en-US" sz="1800" dirty="0"/>
            </a:br>
            <a:endParaRPr lang="en-US" sz="1800" dirty="0"/>
          </a:p>
          <a:p>
            <a:pPr marL="342900" indent="-342900">
              <a:buAutoNum type="arabicPeriod"/>
            </a:pPr>
            <a:r>
              <a:rPr lang="en-US" sz="1800" dirty="0"/>
              <a:t>Be aware of OS evaluation approaches  </a:t>
            </a:r>
            <a:br>
              <a:rPr lang="en-US" sz="1800" dirty="0"/>
            </a:br>
            <a:endParaRPr lang="en-US" sz="1800" dirty="0"/>
          </a:p>
          <a:p>
            <a:pPr marL="342900" indent="-342900">
              <a:buFont typeface="Arial" panose="020B0604020202020204" pitchFamily="34" charset="0"/>
              <a:buAutoNum type="arabicPeriod"/>
            </a:pPr>
            <a:r>
              <a:rPr lang="en-US" sz="1800" dirty="0"/>
              <a:t>Discuss how Policy Makers can be engaged  </a:t>
            </a:r>
            <a:br>
              <a:rPr lang="en-US" sz="1800" dirty="0"/>
            </a:br>
            <a:endParaRPr lang="en-US" sz="1800" dirty="0"/>
          </a:p>
        </p:txBody>
      </p:sp>
      <p:sp>
        <p:nvSpPr>
          <p:cNvPr id="4" name="TextBox 3">
            <a:extLst>
              <a:ext uri="{FF2B5EF4-FFF2-40B4-BE49-F238E27FC236}">
                <a16:creationId xmlns:a16="http://schemas.microsoft.com/office/drawing/2014/main" id="{9F5092E4-A62C-095F-47B6-09A6580DF50A}"/>
              </a:ext>
            </a:extLst>
          </p:cNvPr>
          <p:cNvSpPr txBox="1"/>
          <p:nvPr/>
        </p:nvSpPr>
        <p:spPr>
          <a:xfrm>
            <a:off x="891938" y="-24016"/>
            <a:ext cx="8396556" cy="1323439"/>
          </a:xfrm>
          <a:prstGeom prst="rect">
            <a:avLst/>
          </a:prstGeom>
          <a:noFill/>
        </p:spPr>
        <p:txBody>
          <a:bodyPr wrap="square">
            <a:spAutoFit/>
          </a:bodyPr>
          <a:lstStyle/>
          <a:p>
            <a:pPr algn="ctr"/>
            <a:r>
              <a:rPr lang="en-GB" sz="4000" b="1" i="1" dirty="0">
                <a:solidFill>
                  <a:srgbClr val="1F497D"/>
                </a:solidFill>
                <a:effectLst/>
                <a:latin typeface="Calibri" panose="020F0502020204030204" pitchFamily="34" charset="0"/>
              </a:rPr>
              <a:t>Evaluation approaches for measuring the impact of open schooling (OS) </a:t>
            </a:r>
            <a:r>
              <a:rPr lang="en-GB" sz="4000" b="0" i="0" dirty="0">
                <a:solidFill>
                  <a:srgbClr val="1F497D"/>
                </a:solidFill>
                <a:effectLst/>
                <a:latin typeface="Calibri" panose="020F0502020204030204" pitchFamily="34" charset="0"/>
              </a:rPr>
              <a:t> </a:t>
            </a:r>
            <a:endParaRPr lang="en-US" sz="4000" dirty="0"/>
          </a:p>
        </p:txBody>
      </p:sp>
      <p:sp>
        <p:nvSpPr>
          <p:cNvPr id="5" name="Oval 4">
            <a:extLst>
              <a:ext uri="{FF2B5EF4-FFF2-40B4-BE49-F238E27FC236}">
                <a16:creationId xmlns:a16="http://schemas.microsoft.com/office/drawing/2014/main" id="{8E102A1F-AA4A-2861-1B75-4470BC7123CF}"/>
              </a:ext>
            </a:extLst>
          </p:cNvPr>
          <p:cNvSpPr/>
          <p:nvPr/>
        </p:nvSpPr>
        <p:spPr>
          <a:xfrm>
            <a:off x="500915" y="2039381"/>
            <a:ext cx="3371120" cy="3219588"/>
          </a:xfrm>
          <a:prstGeom prst="ellipse">
            <a:avLst/>
          </a:prstGeom>
          <a:blipFill>
            <a:blip r:embed="rId3"/>
            <a:stretch>
              <a:fillRect/>
            </a:stretch>
          </a:blipFill>
          <a:ln w="146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3327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a:extLst>
              <a:ext uri="{FF2B5EF4-FFF2-40B4-BE49-F238E27FC236}">
                <a16:creationId xmlns:a16="http://schemas.microsoft.com/office/drawing/2014/main" id="{FF20E118-F12E-4C41-68D1-08B3C3E00DB4}"/>
              </a:ext>
            </a:extLst>
          </p:cNvPr>
          <p:cNvSpPr/>
          <p:nvPr/>
        </p:nvSpPr>
        <p:spPr>
          <a:xfrm>
            <a:off x="4094589" y="437197"/>
            <a:ext cx="1955099" cy="30298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ounded Rectangle 37">
            <a:extLst>
              <a:ext uri="{FF2B5EF4-FFF2-40B4-BE49-F238E27FC236}">
                <a16:creationId xmlns:a16="http://schemas.microsoft.com/office/drawing/2014/main" id="{4A514319-8664-9881-A3F4-F63A2237F0A9}"/>
              </a:ext>
            </a:extLst>
          </p:cNvPr>
          <p:cNvSpPr/>
          <p:nvPr/>
        </p:nvSpPr>
        <p:spPr>
          <a:xfrm>
            <a:off x="32582" y="328809"/>
            <a:ext cx="1703622" cy="30298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ounded Rectangle 27">
            <a:extLst>
              <a:ext uri="{FF2B5EF4-FFF2-40B4-BE49-F238E27FC236}">
                <a16:creationId xmlns:a16="http://schemas.microsoft.com/office/drawing/2014/main" id="{9E810164-8C49-EE38-23B9-36EF18376346}"/>
              </a:ext>
            </a:extLst>
          </p:cNvPr>
          <p:cNvSpPr/>
          <p:nvPr/>
        </p:nvSpPr>
        <p:spPr>
          <a:xfrm>
            <a:off x="4957921" y="4471515"/>
            <a:ext cx="4568777" cy="150485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B5E891A1-D2C4-A939-B199-7CAD6CF78271}"/>
              </a:ext>
            </a:extLst>
          </p:cNvPr>
          <p:cNvSpPr/>
          <p:nvPr/>
        </p:nvSpPr>
        <p:spPr>
          <a:xfrm>
            <a:off x="-12904" y="6205593"/>
            <a:ext cx="9918903" cy="697971"/>
          </a:xfrm>
          <a:prstGeom prst="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EB6852A-6C26-CAEC-7E2F-22A2BFABFF9C}"/>
              </a:ext>
            </a:extLst>
          </p:cNvPr>
          <p:cNvSpPr txBox="1"/>
          <p:nvPr/>
        </p:nvSpPr>
        <p:spPr>
          <a:xfrm>
            <a:off x="10555593" y="-1231313"/>
            <a:ext cx="184731" cy="369332"/>
          </a:xfrm>
          <a:prstGeom prst="rect">
            <a:avLst/>
          </a:prstGeom>
          <a:solidFill>
            <a:schemeClr val="accent2"/>
          </a:solidFill>
        </p:spPr>
        <p:txBody>
          <a:bodyPr wrap="none" rtlCol="0">
            <a:spAutoFit/>
          </a:bodyPr>
          <a:lstStyle/>
          <a:p>
            <a:endParaRPr lang="en-US"/>
          </a:p>
        </p:txBody>
      </p:sp>
      <p:sp>
        <p:nvSpPr>
          <p:cNvPr id="21" name="TextBox 20">
            <a:extLst>
              <a:ext uri="{FF2B5EF4-FFF2-40B4-BE49-F238E27FC236}">
                <a16:creationId xmlns:a16="http://schemas.microsoft.com/office/drawing/2014/main" id="{82F71120-2CC5-1B15-05EB-72369232F9F6}"/>
              </a:ext>
            </a:extLst>
          </p:cNvPr>
          <p:cNvSpPr txBox="1"/>
          <p:nvPr/>
        </p:nvSpPr>
        <p:spPr>
          <a:xfrm>
            <a:off x="247186" y="6272923"/>
            <a:ext cx="6714727" cy="461665"/>
          </a:xfrm>
          <a:prstGeom prst="rect">
            <a:avLst/>
          </a:prstGeom>
          <a:noFill/>
        </p:spPr>
        <p:txBody>
          <a:bodyPr wrap="square">
            <a:spAutoFit/>
          </a:bodyPr>
          <a:lstStyle/>
          <a:p>
            <a:r>
              <a:rPr lang="en-US" sz="1200" b="1" dirty="0">
                <a:solidFill>
                  <a:srgbClr val="0070C0"/>
                </a:solidFill>
              </a:rPr>
              <a:t>EVALUATION TEAM (Trinity College Dublin): </a:t>
            </a:r>
          </a:p>
          <a:p>
            <a:r>
              <a:rPr lang="en-US" sz="1200" b="1" dirty="0"/>
              <a:t>Shaun Ussher, Eimear </a:t>
            </a:r>
            <a:r>
              <a:rPr lang="en-US" sz="1200" b="1" dirty="0" err="1"/>
              <a:t>McDwyer</a:t>
            </a:r>
            <a:endParaRPr lang="en-US" sz="1200" b="1" dirty="0"/>
          </a:p>
        </p:txBody>
      </p:sp>
      <p:sp>
        <p:nvSpPr>
          <p:cNvPr id="34" name="Rounded Rectangle 33">
            <a:extLst>
              <a:ext uri="{FF2B5EF4-FFF2-40B4-BE49-F238E27FC236}">
                <a16:creationId xmlns:a16="http://schemas.microsoft.com/office/drawing/2014/main" id="{4E68BA60-84F0-B7AA-69BF-DF44F272F492}"/>
              </a:ext>
            </a:extLst>
          </p:cNvPr>
          <p:cNvSpPr/>
          <p:nvPr/>
        </p:nvSpPr>
        <p:spPr>
          <a:xfrm>
            <a:off x="105162" y="5441982"/>
            <a:ext cx="4441771" cy="71197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7" name="Rectangle 36">
            <a:extLst>
              <a:ext uri="{FF2B5EF4-FFF2-40B4-BE49-F238E27FC236}">
                <a16:creationId xmlns:a16="http://schemas.microsoft.com/office/drawing/2014/main" id="{707E81EC-73BE-70E6-9DA7-0D5F4BD74056}"/>
              </a:ext>
            </a:extLst>
          </p:cNvPr>
          <p:cNvSpPr/>
          <p:nvPr/>
        </p:nvSpPr>
        <p:spPr>
          <a:xfrm>
            <a:off x="32581" y="299945"/>
            <a:ext cx="2407858" cy="433476"/>
          </a:xfrm>
          <a:prstGeom prst="rect">
            <a:avLst/>
          </a:prstGeom>
          <a:noFill/>
          <a:ln w="28575" cmpd="dbl">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rgbClr val="4A65D9"/>
                </a:solidFill>
              </a:rPr>
              <a:t>Skill Archive:</a:t>
            </a:r>
          </a:p>
          <a:p>
            <a:r>
              <a:rPr lang="en-GB" sz="1400" b="1" dirty="0">
                <a:solidFill>
                  <a:srgbClr val="000000"/>
                </a:solidFill>
              </a:rPr>
              <a:t>  </a:t>
            </a:r>
            <a:endParaRPr lang="en-GB" sz="1400" dirty="0">
              <a:solidFill>
                <a:srgbClr val="C00000"/>
              </a:solidFill>
            </a:endParaRPr>
          </a:p>
          <a:p>
            <a:endParaRPr lang="en-GB" sz="1300" dirty="0">
              <a:solidFill>
                <a:schemeClr val="tx1">
                  <a:lumMod val="75000"/>
                  <a:lumOff val="25000"/>
                </a:schemeClr>
              </a:solidFill>
            </a:endParaRPr>
          </a:p>
        </p:txBody>
      </p:sp>
      <p:sp>
        <p:nvSpPr>
          <p:cNvPr id="43" name="Rectangle 42">
            <a:extLst>
              <a:ext uri="{FF2B5EF4-FFF2-40B4-BE49-F238E27FC236}">
                <a16:creationId xmlns:a16="http://schemas.microsoft.com/office/drawing/2014/main" id="{959F0595-B32A-2A7C-19D3-BB03019AFF72}"/>
              </a:ext>
            </a:extLst>
          </p:cNvPr>
          <p:cNvSpPr/>
          <p:nvPr/>
        </p:nvSpPr>
        <p:spPr>
          <a:xfrm>
            <a:off x="4111778" y="432340"/>
            <a:ext cx="2085466" cy="375027"/>
          </a:xfrm>
          <a:prstGeom prst="rect">
            <a:avLst/>
          </a:prstGeom>
          <a:noFill/>
          <a:ln w="25400" cmpd="dbl">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rgbClr val="4A65D9"/>
                </a:solidFill>
              </a:rPr>
              <a:t>Reflection Journals: </a:t>
            </a:r>
            <a:endParaRPr lang="en-US" sz="1600" dirty="0">
              <a:solidFill>
                <a:schemeClr val="bg1">
                  <a:lumMod val="65000"/>
                </a:schemeClr>
              </a:solidFill>
            </a:endParaRPr>
          </a:p>
        </p:txBody>
      </p:sp>
      <p:sp>
        <p:nvSpPr>
          <p:cNvPr id="20" name="Oval 19">
            <a:extLst>
              <a:ext uri="{FF2B5EF4-FFF2-40B4-BE49-F238E27FC236}">
                <a16:creationId xmlns:a16="http://schemas.microsoft.com/office/drawing/2014/main" id="{3D0A87E1-5E87-AE47-19F6-11AECB655C55}"/>
              </a:ext>
            </a:extLst>
          </p:cNvPr>
          <p:cNvSpPr/>
          <p:nvPr/>
        </p:nvSpPr>
        <p:spPr>
          <a:xfrm>
            <a:off x="8926518" y="6051548"/>
            <a:ext cx="846760" cy="723691"/>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DB56264-DBD0-A634-EE90-920AFABEFE62}"/>
              </a:ext>
            </a:extLst>
          </p:cNvPr>
          <p:cNvSpPr/>
          <p:nvPr/>
        </p:nvSpPr>
        <p:spPr>
          <a:xfrm>
            <a:off x="5154511" y="6102325"/>
            <a:ext cx="895178" cy="80561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DB09822-F6B5-3F0A-6D40-409C3E29049F}"/>
              </a:ext>
            </a:extLst>
          </p:cNvPr>
          <p:cNvSpPr txBox="1"/>
          <p:nvPr/>
        </p:nvSpPr>
        <p:spPr>
          <a:xfrm>
            <a:off x="7289485" y="6252473"/>
            <a:ext cx="1582544" cy="461665"/>
          </a:xfrm>
          <a:prstGeom prst="rect">
            <a:avLst/>
          </a:prstGeom>
          <a:solidFill>
            <a:srgbClr val="FFFFFF">
              <a:alpha val="90980"/>
            </a:srgbClr>
          </a:solidFill>
        </p:spPr>
        <p:txBody>
          <a:bodyPr wrap="square" rtlCol="0">
            <a:spAutoFit/>
          </a:bodyPr>
          <a:lstStyle/>
          <a:p>
            <a:r>
              <a:rPr lang="en-US" sz="1200" dirty="0"/>
              <a:t>Website:</a:t>
            </a:r>
          </a:p>
          <a:p>
            <a:r>
              <a:rPr lang="en-US" sz="1200" dirty="0" err="1"/>
              <a:t>OSHub.network</a:t>
            </a:r>
            <a:r>
              <a:rPr lang="en-US" sz="1200" dirty="0"/>
              <a:t> </a:t>
            </a:r>
          </a:p>
        </p:txBody>
      </p:sp>
      <p:sp>
        <p:nvSpPr>
          <p:cNvPr id="3" name="Rectangle 2">
            <a:extLst>
              <a:ext uri="{FF2B5EF4-FFF2-40B4-BE49-F238E27FC236}">
                <a16:creationId xmlns:a16="http://schemas.microsoft.com/office/drawing/2014/main" id="{BD94F071-51DC-6326-C6A6-AC923BDFBC51}"/>
              </a:ext>
            </a:extLst>
          </p:cNvPr>
          <p:cNvSpPr/>
          <p:nvPr/>
        </p:nvSpPr>
        <p:spPr>
          <a:xfrm>
            <a:off x="1814850" y="-35036"/>
            <a:ext cx="10294126" cy="321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chemeClr val="tx1">
                    <a:lumMod val="95000"/>
                    <a:lumOff val="5000"/>
                  </a:schemeClr>
                </a:solidFill>
              </a:rPr>
              <a:t>Project: </a:t>
            </a:r>
            <a:r>
              <a:rPr lang="en-IE" sz="2000" b="1" dirty="0">
                <a:solidFill>
                  <a:srgbClr val="4A65D9"/>
                </a:solidFill>
              </a:rPr>
              <a:t>Open Science Hub (</a:t>
            </a:r>
            <a:r>
              <a:rPr lang="en-IE" sz="2000" b="1" dirty="0" err="1">
                <a:solidFill>
                  <a:srgbClr val="4A65D9"/>
                </a:solidFill>
              </a:rPr>
              <a:t>OSHub.net</a:t>
            </a:r>
            <a:r>
              <a:rPr lang="en-IE" sz="2000" b="1" dirty="0">
                <a:solidFill>
                  <a:srgbClr val="4A65D9"/>
                </a:solidFill>
              </a:rPr>
              <a:t>) -Results</a:t>
            </a:r>
            <a:endParaRPr lang="en-US" sz="2000" b="1" dirty="0">
              <a:solidFill>
                <a:srgbClr val="4A65D9"/>
              </a:solidFill>
            </a:endParaRPr>
          </a:p>
        </p:txBody>
      </p:sp>
      <p:sp>
        <p:nvSpPr>
          <p:cNvPr id="25" name="Rectangle 24">
            <a:extLst>
              <a:ext uri="{FF2B5EF4-FFF2-40B4-BE49-F238E27FC236}">
                <a16:creationId xmlns:a16="http://schemas.microsoft.com/office/drawing/2014/main" id="{6AA22AEC-C979-43CE-BBFC-14F5FA29B9AF}"/>
              </a:ext>
            </a:extLst>
          </p:cNvPr>
          <p:cNvSpPr/>
          <p:nvPr/>
        </p:nvSpPr>
        <p:spPr>
          <a:xfrm>
            <a:off x="149441" y="5420081"/>
            <a:ext cx="4501201" cy="781141"/>
          </a:xfrm>
          <a:prstGeom prst="rect">
            <a:avLst/>
          </a:prstGeom>
          <a:noFill/>
          <a:ln w="25400" cmpd="dbl">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rgbClr val="4A65D9"/>
                </a:solidFill>
              </a:rPr>
              <a:t>Survey: </a:t>
            </a:r>
            <a:r>
              <a:rPr lang="en-US" sz="1600" dirty="0">
                <a:solidFill>
                  <a:schemeClr val="tx1"/>
                </a:solidFill>
              </a:rPr>
              <a:t>180 response pre/post student surveys.</a:t>
            </a:r>
          </a:p>
          <a:p>
            <a:r>
              <a:rPr lang="en-US" sz="1600" dirty="0">
                <a:solidFill>
                  <a:schemeClr val="tx1"/>
                </a:solidFill>
              </a:rPr>
              <a:t>Interviews from each hub coordinator &amp; teachers of students  </a:t>
            </a:r>
            <a:endParaRPr lang="en-US" sz="1400" dirty="0">
              <a:solidFill>
                <a:srgbClr val="4A65D9"/>
              </a:solidFill>
            </a:endParaRPr>
          </a:p>
        </p:txBody>
      </p:sp>
      <p:pic>
        <p:nvPicPr>
          <p:cNvPr id="24" name="Picture 2">
            <a:extLst>
              <a:ext uri="{FF2B5EF4-FFF2-40B4-BE49-F238E27FC236}">
                <a16:creationId xmlns:a16="http://schemas.microsoft.com/office/drawing/2014/main" id="{766A08D6-058B-5730-045A-26770A49FE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3096" y="6291634"/>
            <a:ext cx="895178" cy="42424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5C331247-AA69-D3D8-9A2C-0EC7211D8C77}"/>
              </a:ext>
            </a:extLst>
          </p:cNvPr>
          <p:cNvSpPr/>
          <p:nvPr/>
        </p:nvSpPr>
        <p:spPr>
          <a:xfrm>
            <a:off x="5154511" y="4535276"/>
            <a:ext cx="4255707" cy="1347296"/>
          </a:xfrm>
          <a:prstGeom prst="rect">
            <a:avLst/>
          </a:prstGeom>
          <a:noFill/>
          <a:ln w="25400" cmpd="dbl">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rgbClr val="4A65D9"/>
                </a:solidFill>
              </a:rPr>
              <a:t>Next Steps: </a:t>
            </a:r>
          </a:p>
          <a:p>
            <a:pPr marL="285750" indent="-285750">
              <a:buFont typeface="Arial" panose="020B0604020202020204" pitchFamily="34" charset="0"/>
              <a:buChar char="•"/>
            </a:pPr>
            <a:r>
              <a:rPr lang="en-US" sz="1400" dirty="0">
                <a:solidFill>
                  <a:schemeClr val="tx1"/>
                </a:solidFill>
              </a:rPr>
              <a:t>Currently finishing data analysis from each tool. </a:t>
            </a:r>
          </a:p>
          <a:p>
            <a:pPr marL="285750" indent="-285750">
              <a:buFont typeface="Arial" panose="020B0604020202020204" pitchFamily="34" charset="0"/>
              <a:buChar char="•"/>
            </a:pPr>
            <a:r>
              <a:rPr lang="en-US" sz="1400" dirty="0">
                <a:solidFill>
                  <a:schemeClr val="tx1"/>
                </a:solidFill>
              </a:rPr>
              <a:t>Comparing across location &amp; gender</a:t>
            </a:r>
          </a:p>
          <a:p>
            <a:pPr marL="285750" indent="-285750">
              <a:buFont typeface="Arial" panose="020B0604020202020204" pitchFamily="34" charset="0"/>
              <a:buChar char="•"/>
            </a:pPr>
            <a:r>
              <a:rPr lang="en-US" sz="1400" dirty="0">
                <a:solidFill>
                  <a:schemeClr val="tx1"/>
                </a:solidFill>
              </a:rPr>
              <a:t>Evaluation handbook for open schooling due in September </a:t>
            </a:r>
          </a:p>
          <a:p>
            <a:pPr marL="285750" indent="-285750">
              <a:buFont typeface="Arial" panose="020B0604020202020204" pitchFamily="34" charset="0"/>
              <a:buChar char="•"/>
            </a:pPr>
            <a:r>
              <a:rPr lang="en-US" sz="1400" dirty="0">
                <a:solidFill>
                  <a:schemeClr val="tx1"/>
                </a:solidFill>
              </a:rPr>
              <a:t>Final report &amp; paper in October </a:t>
            </a:r>
            <a:endParaRPr lang="en-US" sz="1400" dirty="0">
              <a:solidFill>
                <a:srgbClr val="4A65D9"/>
              </a:solidFill>
            </a:endParaRPr>
          </a:p>
        </p:txBody>
      </p:sp>
      <p:graphicFrame>
        <p:nvGraphicFramePr>
          <p:cNvPr id="26" name="Content Placeholder 3">
            <a:extLst>
              <a:ext uri="{FF2B5EF4-FFF2-40B4-BE49-F238E27FC236}">
                <a16:creationId xmlns:a16="http://schemas.microsoft.com/office/drawing/2014/main" id="{E126450C-2808-BC88-2B2E-F5EE7257ABCF}"/>
              </a:ext>
            </a:extLst>
          </p:cNvPr>
          <p:cNvGraphicFramePr>
            <a:graphicFrameLocks/>
          </p:cNvGraphicFramePr>
          <p:nvPr/>
        </p:nvGraphicFramePr>
        <p:xfrm>
          <a:off x="93138" y="2203004"/>
          <a:ext cx="2232909" cy="3135164"/>
        </p:xfrm>
        <a:graphic>
          <a:graphicData uri="http://schemas.openxmlformats.org/drawingml/2006/table">
            <a:tbl>
              <a:tblPr/>
              <a:tblGrid>
                <a:gridCol w="543319">
                  <a:extLst>
                    <a:ext uri="{9D8B030D-6E8A-4147-A177-3AD203B41FA5}">
                      <a16:colId xmlns:a16="http://schemas.microsoft.com/office/drawing/2014/main" val="280729005"/>
                    </a:ext>
                  </a:extLst>
                </a:gridCol>
                <a:gridCol w="1312506">
                  <a:extLst>
                    <a:ext uri="{9D8B030D-6E8A-4147-A177-3AD203B41FA5}">
                      <a16:colId xmlns:a16="http://schemas.microsoft.com/office/drawing/2014/main" val="2171477552"/>
                    </a:ext>
                  </a:extLst>
                </a:gridCol>
                <a:gridCol w="377084">
                  <a:extLst>
                    <a:ext uri="{9D8B030D-6E8A-4147-A177-3AD203B41FA5}">
                      <a16:colId xmlns:a16="http://schemas.microsoft.com/office/drawing/2014/main" val="495870760"/>
                    </a:ext>
                  </a:extLst>
                </a:gridCol>
              </a:tblGrid>
              <a:tr h="313770">
                <a:tc rowSpan="3">
                  <a:txBody>
                    <a:bodyPr/>
                    <a:lstStyle/>
                    <a:p>
                      <a:pPr rtl="0" fontAlgn="ctr">
                        <a:spcBef>
                          <a:spcPts val="0"/>
                        </a:spcBef>
                        <a:spcAft>
                          <a:spcPts val="0"/>
                        </a:spcAft>
                      </a:pPr>
                      <a:r>
                        <a:rPr lang="en-IE" sz="900" b="1" i="0" u="none" strike="noStrike" dirty="0">
                          <a:solidFill>
                            <a:srgbClr val="000000"/>
                          </a:solidFill>
                          <a:effectLst/>
                          <a:latin typeface="Arial" panose="020B0604020202020204" pitchFamily="34" charset="0"/>
                        </a:rPr>
                        <a:t>Scientific Literacy</a:t>
                      </a:r>
                      <a:endParaRPr lang="en-IE" sz="900" dirty="0">
                        <a:effectLst/>
                      </a:endParaRP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A9999"/>
                    </a:solidFill>
                  </a:tcPr>
                </a:tc>
                <a:tc>
                  <a:txBody>
                    <a:bodyPr/>
                    <a:lstStyle/>
                    <a:p>
                      <a:pPr rtl="0" fontAlgn="b">
                        <a:spcBef>
                          <a:spcPts val="0"/>
                        </a:spcBef>
                        <a:spcAft>
                          <a:spcPts val="0"/>
                        </a:spcAft>
                      </a:pPr>
                      <a:r>
                        <a:rPr lang="en-IE" sz="900" b="1" i="0" u="none" strike="noStrike" dirty="0">
                          <a:solidFill>
                            <a:srgbClr val="000000"/>
                          </a:solidFill>
                          <a:effectLst/>
                          <a:latin typeface="Arial" panose="020B0604020202020204" pitchFamily="34" charset="0"/>
                        </a:rPr>
                        <a:t>Explain phenomena scientifically</a:t>
                      </a:r>
                      <a:endParaRPr lang="en-IE" sz="900" dirty="0">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4CCCC"/>
                    </a:solidFill>
                  </a:tcPr>
                </a:tc>
                <a:tc>
                  <a:txBody>
                    <a:bodyPr/>
                    <a:lstStyle/>
                    <a:p>
                      <a:pPr rtl="0" fontAlgn="b">
                        <a:spcBef>
                          <a:spcPts val="0"/>
                        </a:spcBef>
                        <a:spcAft>
                          <a:spcPts val="0"/>
                        </a:spcAft>
                      </a:pPr>
                      <a:r>
                        <a:rPr lang="en-IE" sz="900" dirty="0">
                          <a:effectLst/>
                        </a:rPr>
                        <a:t>AA</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4CCCC"/>
                    </a:solidFill>
                  </a:tcPr>
                </a:tc>
                <a:extLst>
                  <a:ext uri="{0D108BD9-81ED-4DB2-BD59-A6C34878D82A}">
                    <a16:rowId xmlns:a16="http://schemas.microsoft.com/office/drawing/2014/main" val="2350741037"/>
                  </a:ext>
                </a:extLst>
              </a:tr>
              <a:tr h="313770">
                <a:tc vMerge="1">
                  <a:txBody>
                    <a:bodyPr/>
                    <a:lstStyle/>
                    <a:p>
                      <a:endParaRPr lang="en-US"/>
                    </a:p>
                  </a:txBody>
                  <a:tcPr/>
                </a:tc>
                <a:tc>
                  <a:txBody>
                    <a:bodyPr/>
                    <a:lstStyle/>
                    <a:p>
                      <a:pPr rtl="0" fontAlgn="b">
                        <a:spcBef>
                          <a:spcPts val="0"/>
                        </a:spcBef>
                        <a:spcAft>
                          <a:spcPts val="0"/>
                        </a:spcAft>
                      </a:pPr>
                      <a:r>
                        <a:rPr lang="en-IE" sz="900" b="1" i="0" u="none" strike="noStrike" dirty="0">
                          <a:solidFill>
                            <a:srgbClr val="000000"/>
                          </a:solidFill>
                          <a:effectLst/>
                          <a:latin typeface="Arial" panose="020B0604020202020204" pitchFamily="34" charset="0"/>
                        </a:rPr>
                        <a:t>Evaluate and design scientific enquiry</a:t>
                      </a:r>
                      <a:endParaRPr lang="en-IE" sz="900" dirty="0">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4CCCC"/>
                    </a:solidFill>
                  </a:tcPr>
                </a:tc>
                <a:tc>
                  <a:txBody>
                    <a:bodyPr/>
                    <a:lstStyle/>
                    <a:p>
                      <a:pPr rtl="0" fontAlgn="b">
                        <a:spcBef>
                          <a:spcPts val="0"/>
                        </a:spcBef>
                        <a:spcAft>
                          <a:spcPts val="0"/>
                        </a:spcAft>
                      </a:pPr>
                      <a:r>
                        <a:rPr lang="en-IE" sz="900" dirty="0">
                          <a:effectLst/>
                        </a:rPr>
                        <a:t>AB</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4CCCC"/>
                    </a:solidFill>
                  </a:tcPr>
                </a:tc>
                <a:extLst>
                  <a:ext uri="{0D108BD9-81ED-4DB2-BD59-A6C34878D82A}">
                    <a16:rowId xmlns:a16="http://schemas.microsoft.com/office/drawing/2014/main" val="2144295898"/>
                  </a:ext>
                </a:extLst>
              </a:tr>
              <a:tr h="313770">
                <a:tc vMerge="1">
                  <a:txBody>
                    <a:bodyPr/>
                    <a:lstStyle/>
                    <a:p>
                      <a:endParaRPr lang="en-US"/>
                    </a:p>
                  </a:txBody>
                  <a:tcPr/>
                </a:tc>
                <a:tc>
                  <a:txBody>
                    <a:bodyPr/>
                    <a:lstStyle/>
                    <a:p>
                      <a:pPr rtl="0" fontAlgn="b">
                        <a:spcBef>
                          <a:spcPts val="0"/>
                        </a:spcBef>
                        <a:spcAft>
                          <a:spcPts val="0"/>
                        </a:spcAft>
                      </a:pPr>
                      <a:r>
                        <a:rPr lang="en-IE" sz="900" b="1" i="0" u="none" strike="noStrike" dirty="0">
                          <a:solidFill>
                            <a:srgbClr val="000000"/>
                          </a:solidFill>
                          <a:effectLst/>
                          <a:latin typeface="Arial" panose="020B0604020202020204" pitchFamily="34" charset="0"/>
                        </a:rPr>
                        <a:t>Interpret data and evidence scientifically</a:t>
                      </a:r>
                      <a:endParaRPr lang="en-IE" sz="900" dirty="0">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4CCCC"/>
                    </a:solidFill>
                  </a:tcPr>
                </a:tc>
                <a:tc>
                  <a:txBody>
                    <a:bodyPr/>
                    <a:lstStyle/>
                    <a:p>
                      <a:pPr rtl="0" fontAlgn="b">
                        <a:spcBef>
                          <a:spcPts val="0"/>
                        </a:spcBef>
                        <a:spcAft>
                          <a:spcPts val="0"/>
                        </a:spcAft>
                      </a:pPr>
                      <a:r>
                        <a:rPr lang="en-IE" sz="900" dirty="0">
                          <a:effectLst/>
                        </a:rPr>
                        <a:t>AC</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4CCCC"/>
                    </a:solidFill>
                  </a:tcPr>
                </a:tc>
                <a:extLst>
                  <a:ext uri="{0D108BD9-81ED-4DB2-BD59-A6C34878D82A}">
                    <a16:rowId xmlns:a16="http://schemas.microsoft.com/office/drawing/2014/main" val="624551827"/>
                  </a:ext>
                </a:extLst>
              </a:tr>
              <a:tr h="313770">
                <a:tc rowSpan="3">
                  <a:txBody>
                    <a:bodyPr/>
                    <a:lstStyle/>
                    <a:p>
                      <a:pPr rtl="0" fontAlgn="ctr">
                        <a:spcBef>
                          <a:spcPts val="0"/>
                        </a:spcBef>
                        <a:spcAft>
                          <a:spcPts val="0"/>
                        </a:spcAft>
                      </a:pPr>
                      <a:r>
                        <a:rPr lang="en-IE" sz="900" b="1" i="0" u="none" strike="noStrike">
                          <a:solidFill>
                            <a:srgbClr val="000000"/>
                          </a:solidFill>
                          <a:effectLst/>
                          <a:latin typeface="Arial" panose="020B0604020202020204" pitchFamily="34" charset="0"/>
                        </a:rPr>
                        <a:t>Digital Literacy</a:t>
                      </a:r>
                      <a:endParaRPr lang="en-IE" sz="900">
                        <a:effectLst/>
                      </a:endParaRP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6D7A8"/>
                    </a:solidFill>
                  </a:tcPr>
                </a:tc>
                <a:tc>
                  <a:txBody>
                    <a:bodyPr/>
                    <a:lstStyle/>
                    <a:p>
                      <a:pPr rtl="0" fontAlgn="b">
                        <a:spcBef>
                          <a:spcPts val="0"/>
                        </a:spcBef>
                        <a:spcAft>
                          <a:spcPts val="0"/>
                        </a:spcAft>
                      </a:pPr>
                      <a:r>
                        <a:rPr lang="en-IE" sz="900" b="1" i="0" u="none" strike="noStrike" dirty="0">
                          <a:solidFill>
                            <a:srgbClr val="000000"/>
                          </a:solidFill>
                          <a:effectLst/>
                          <a:latin typeface="Arial" panose="020B0604020202020204" pitchFamily="34" charset="0"/>
                        </a:rPr>
                        <a:t>Operations and Concepts</a:t>
                      </a:r>
                      <a:endParaRPr lang="en-IE" sz="900" dirty="0">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tc>
                  <a:txBody>
                    <a:bodyPr/>
                    <a:lstStyle/>
                    <a:p>
                      <a:pPr rtl="0" fontAlgn="b">
                        <a:spcBef>
                          <a:spcPts val="0"/>
                        </a:spcBef>
                        <a:spcAft>
                          <a:spcPts val="0"/>
                        </a:spcAft>
                      </a:pPr>
                      <a:r>
                        <a:rPr lang="en-IE" sz="900" dirty="0">
                          <a:effectLst/>
                        </a:rPr>
                        <a:t>BA</a:t>
                      </a:r>
                    </a:p>
                    <a:p>
                      <a:pPr rtl="0" fontAlgn="b">
                        <a:spcBef>
                          <a:spcPts val="0"/>
                        </a:spcBef>
                        <a:spcAft>
                          <a:spcPts val="0"/>
                        </a:spcAft>
                      </a:pPr>
                      <a:endParaRPr lang="en-IE" sz="900" dirty="0">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365001201"/>
                  </a:ext>
                </a:extLst>
              </a:tr>
              <a:tr h="176017">
                <a:tc vMerge="1">
                  <a:txBody>
                    <a:bodyPr/>
                    <a:lstStyle/>
                    <a:p>
                      <a:endParaRPr lang="en-US"/>
                    </a:p>
                  </a:txBody>
                  <a:tcPr/>
                </a:tc>
                <a:tc>
                  <a:txBody>
                    <a:bodyPr/>
                    <a:lstStyle/>
                    <a:p>
                      <a:pPr rtl="0" fontAlgn="b">
                        <a:spcBef>
                          <a:spcPts val="0"/>
                        </a:spcBef>
                        <a:spcAft>
                          <a:spcPts val="0"/>
                        </a:spcAft>
                      </a:pPr>
                      <a:r>
                        <a:rPr lang="en-IE" sz="900" b="1" i="0" u="none" strike="noStrike" dirty="0">
                          <a:solidFill>
                            <a:srgbClr val="000000"/>
                          </a:solidFill>
                          <a:effectLst/>
                          <a:latin typeface="Arial" panose="020B0604020202020204" pitchFamily="34" charset="0"/>
                        </a:rPr>
                        <a:t>Uses of Technology</a:t>
                      </a:r>
                      <a:endParaRPr lang="en-IE" sz="900" dirty="0">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tc>
                  <a:txBody>
                    <a:bodyPr/>
                    <a:lstStyle/>
                    <a:p>
                      <a:pPr rtl="0" fontAlgn="b">
                        <a:spcBef>
                          <a:spcPts val="0"/>
                        </a:spcBef>
                        <a:spcAft>
                          <a:spcPts val="0"/>
                        </a:spcAft>
                      </a:pPr>
                      <a:r>
                        <a:rPr lang="en-IE" sz="900" dirty="0">
                          <a:effectLst/>
                        </a:rPr>
                        <a:t>BB</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4225179562"/>
                  </a:ext>
                </a:extLst>
              </a:tr>
              <a:tr h="176017">
                <a:tc vMerge="1">
                  <a:txBody>
                    <a:bodyPr/>
                    <a:lstStyle/>
                    <a:p>
                      <a:endParaRPr lang="en-US"/>
                    </a:p>
                  </a:txBody>
                  <a:tcPr/>
                </a:tc>
                <a:tc>
                  <a:txBody>
                    <a:bodyPr/>
                    <a:lstStyle/>
                    <a:p>
                      <a:pPr rtl="0" fontAlgn="b">
                        <a:spcBef>
                          <a:spcPts val="0"/>
                        </a:spcBef>
                        <a:spcAft>
                          <a:spcPts val="0"/>
                        </a:spcAft>
                      </a:pPr>
                      <a:r>
                        <a:rPr lang="en-IE" sz="900" b="1" i="0" u="none" strike="noStrike">
                          <a:solidFill>
                            <a:srgbClr val="000000"/>
                          </a:solidFill>
                          <a:effectLst/>
                          <a:latin typeface="Arial" panose="020B0604020202020204" pitchFamily="34" charset="0"/>
                        </a:rPr>
                        <a:t>Ethics and Safety</a:t>
                      </a:r>
                      <a:endParaRPr lang="en-IE" sz="900">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tc>
                  <a:txBody>
                    <a:bodyPr/>
                    <a:lstStyle/>
                    <a:p>
                      <a:pPr rtl="0" fontAlgn="b">
                        <a:spcBef>
                          <a:spcPts val="0"/>
                        </a:spcBef>
                        <a:spcAft>
                          <a:spcPts val="0"/>
                        </a:spcAft>
                      </a:pPr>
                      <a:r>
                        <a:rPr lang="en-IE" sz="900" dirty="0">
                          <a:effectLst/>
                        </a:rPr>
                        <a:t>BC</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3201024585"/>
                  </a:ext>
                </a:extLst>
              </a:tr>
              <a:tr h="313770">
                <a:tc rowSpan="3">
                  <a:txBody>
                    <a:bodyPr/>
                    <a:lstStyle/>
                    <a:p>
                      <a:pPr rtl="0" fontAlgn="ctr">
                        <a:spcBef>
                          <a:spcPts val="0"/>
                        </a:spcBef>
                        <a:spcAft>
                          <a:spcPts val="0"/>
                        </a:spcAft>
                      </a:pPr>
                      <a:r>
                        <a:rPr lang="en-IE" sz="900" b="1" i="0" u="none" strike="noStrike" dirty="0">
                          <a:solidFill>
                            <a:srgbClr val="000000"/>
                          </a:solidFill>
                          <a:effectLst/>
                          <a:latin typeface="Arial" panose="020B0604020202020204" pitchFamily="34" charset="0"/>
                        </a:rPr>
                        <a:t>Critical Thinking</a:t>
                      </a:r>
                      <a:endParaRPr lang="en-IE" sz="900" dirty="0">
                        <a:effectLst/>
                      </a:endParaRP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9CB9C"/>
                    </a:solidFill>
                  </a:tcPr>
                </a:tc>
                <a:tc>
                  <a:txBody>
                    <a:bodyPr/>
                    <a:lstStyle/>
                    <a:p>
                      <a:pPr rtl="0" fontAlgn="b">
                        <a:spcBef>
                          <a:spcPts val="0"/>
                        </a:spcBef>
                        <a:spcAft>
                          <a:spcPts val="0"/>
                        </a:spcAft>
                      </a:pPr>
                      <a:r>
                        <a:rPr lang="en-IE" sz="900" b="1" i="0" u="none" strike="noStrike" dirty="0">
                          <a:solidFill>
                            <a:srgbClr val="000000"/>
                          </a:solidFill>
                          <a:effectLst/>
                          <a:latin typeface="Arial" panose="020B0604020202020204" pitchFamily="34" charset="0"/>
                        </a:rPr>
                        <a:t>Exploring and Understanding</a:t>
                      </a:r>
                      <a:endParaRPr lang="en-IE" sz="900" dirty="0">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CE5CD"/>
                    </a:solidFill>
                  </a:tcPr>
                </a:tc>
                <a:tc>
                  <a:txBody>
                    <a:bodyPr/>
                    <a:lstStyle/>
                    <a:p>
                      <a:pPr rtl="0" fontAlgn="b">
                        <a:spcBef>
                          <a:spcPts val="0"/>
                        </a:spcBef>
                        <a:spcAft>
                          <a:spcPts val="0"/>
                        </a:spcAft>
                      </a:pPr>
                      <a:r>
                        <a:rPr lang="en-IE" sz="900" dirty="0">
                          <a:effectLst/>
                        </a:rPr>
                        <a:t>CA</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CE5CD"/>
                    </a:solidFill>
                  </a:tcPr>
                </a:tc>
                <a:extLst>
                  <a:ext uri="{0D108BD9-81ED-4DB2-BD59-A6C34878D82A}">
                    <a16:rowId xmlns:a16="http://schemas.microsoft.com/office/drawing/2014/main" val="2042032283"/>
                  </a:ext>
                </a:extLst>
              </a:tr>
              <a:tr h="313770">
                <a:tc vMerge="1">
                  <a:txBody>
                    <a:bodyPr/>
                    <a:lstStyle/>
                    <a:p>
                      <a:endParaRPr lang="en-US"/>
                    </a:p>
                  </a:txBody>
                  <a:tcPr/>
                </a:tc>
                <a:tc>
                  <a:txBody>
                    <a:bodyPr/>
                    <a:lstStyle/>
                    <a:p>
                      <a:pPr rtl="0" fontAlgn="b">
                        <a:spcBef>
                          <a:spcPts val="0"/>
                        </a:spcBef>
                        <a:spcAft>
                          <a:spcPts val="0"/>
                        </a:spcAft>
                      </a:pPr>
                      <a:r>
                        <a:rPr lang="en-IE" sz="900" b="1" i="0" u="none" strike="noStrike">
                          <a:solidFill>
                            <a:srgbClr val="000000"/>
                          </a:solidFill>
                          <a:effectLst/>
                          <a:latin typeface="Arial" panose="020B0604020202020204" pitchFamily="34" charset="0"/>
                        </a:rPr>
                        <a:t>Representing and Formulating</a:t>
                      </a:r>
                      <a:endParaRPr lang="en-IE" sz="900">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CE5CD"/>
                    </a:solidFill>
                  </a:tcPr>
                </a:tc>
                <a:tc>
                  <a:txBody>
                    <a:bodyPr/>
                    <a:lstStyle/>
                    <a:p>
                      <a:pPr rtl="0" fontAlgn="b">
                        <a:spcBef>
                          <a:spcPts val="0"/>
                        </a:spcBef>
                        <a:spcAft>
                          <a:spcPts val="0"/>
                        </a:spcAft>
                      </a:pPr>
                      <a:r>
                        <a:rPr lang="en-IE" sz="900" dirty="0">
                          <a:effectLst/>
                        </a:rPr>
                        <a:t>CB</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CE5CD"/>
                    </a:solidFill>
                  </a:tcPr>
                </a:tc>
                <a:extLst>
                  <a:ext uri="{0D108BD9-81ED-4DB2-BD59-A6C34878D82A}">
                    <a16:rowId xmlns:a16="http://schemas.microsoft.com/office/drawing/2014/main" val="2906776088"/>
                  </a:ext>
                </a:extLst>
              </a:tr>
              <a:tr h="313770">
                <a:tc vMerge="1">
                  <a:txBody>
                    <a:bodyPr/>
                    <a:lstStyle/>
                    <a:p>
                      <a:endParaRPr lang="en-US"/>
                    </a:p>
                  </a:txBody>
                  <a:tcPr>
                    <a:lnT w="9525" cap="flat" cmpd="sng" algn="ctr">
                      <a:solidFill>
                        <a:srgbClr val="CCCCCC"/>
                      </a:solidFill>
                      <a:prstDash val="solid"/>
                      <a:round/>
                      <a:headEnd type="none" w="med" len="med"/>
                      <a:tailEnd type="none" w="med" len="med"/>
                    </a:lnT>
                  </a:tcPr>
                </a:tc>
                <a:tc>
                  <a:txBody>
                    <a:bodyPr/>
                    <a:lstStyle/>
                    <a:p>
                      <a:pPr rtl="0" fontAlgn="b">
                        <a:spcBef>
                          <a:spcPts val="0"/>
                        </a:spcBef>
                        <a:spcAft>
                          <a:spcPts val="0"/>
                        </a:spcAft>
                      </a:pPr>
                      <a:r>
                        <a:rPr lang="en-IE" sz="900" b="1" i="0" u="none" strike="noStrike" dirty="0">
                          <a:solidFill>
                            <a:srgbClr val="000000"/>
                          </a:solidFill>
                          <a:effectLst/>
                          <a:latin typeface="Arial" panose="020B0604020202020204" pitchFamily="34" charset="0"/>
                        </a:rPr>
                        <a:t>Monitoring and Evaluating</a:t>
                      </a:r>
                      <a:endParaRPr lang="en-IE" sz="900" dirty="0">
                        <a:effectLst/>
                      </a:endParaRPr>
                    </a:p>
                  </a:txBody>
                  <a:tcPr marL="28575" marR="28575" marT="19050" marB="19050" anchor="b">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CE5CD"/>
                    </a:solidFill>
                  </a:tcPr>
                </a:tc>
                <a:tc>
                  <a:txBody>
                    <a:bodyPr/>
                    <a:lstStyle/>
                    <a:p>
                      <a:pPr rtl="0" fontAlgn="b">
                        <a:spcBef>
                          <a:spcPts val="0"/>
                        </a:spcBef>
                        <a:spcAft>
                          <a:spcPts val="0"/>
                        </a:spcAft>
                      </a:pPr>
                      <a:r>
                        <a:rPr lang="en-IE" sz="900" dirty="0">
                          <a:effectLst/>
                        </a:rPr>
                        <a:t>CC</a:t>
                      </a:r>
                    </a:p>
                  </a:txBody>
                  <a:tcPr marL="28575" marR="28575" marT="19050" marB="19050" anchor="b">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CE5CD"/>
                    </a:solidFill>
                  </a:tcPr>
                </a:tc>
                <a:extLst>
                  <a:ext uri="{0D108BD9-81ED-4DB2-BD59-A6C34878D82A}">
                    <a16:rowId xmlns:a16="http://schemas.microsoft.com/office/drawing/2014/main" val="1043365715"/>
                  </a:ext>
                </a:extLst>
              </a:tr>
              <a:tr h="176017">
                <a:tc rowSpan="3">
                  <a:txBody>
                    <a:bodyPr/>
                    <a:lstStyle/>
                    <a:p>
                      <a:pPr rtl="0" fontAlgn="ctr">
                        <a:spcBef>
                          <a:spcPts val="0"/>
                        </a:spcBef>
                        <a:spcAft>
                          <a:spcPts val="0"/>
                        </a:spcAft>
                      </a:pPr>
                      <a:r>
                        <a:rPr lang="en-IE" sz="900" b="1" i="0" u="none" strike="noStrike">
                          <a:solidFill>
                            <a:srgbClr val="000000"/>
                          </a:solidFill>
                          <a:effectLst/>
                          <a:latin typeface="Arial" panose="020B0604020202020204" pitchFamily="34" charset="0"/>
                        </a:rPr>
                        <a:t>Creativity</a:t>
                      </a:r>
                      <a:endParaRPr lang="en-IE" sz="900">
                        <a:effectLst/>
                      </a:endParaRPr>
                    </a:p>
                    <a:p>
                      <a:pPr fontAlgn="ctr"/>
                      <a:br>
                        <a:rPr lang="en-IE" sz="900">
                          <a:effectLst/>
                        </a:rPr>
                      </a:br>
                      <a:endParaRPr lang="en-IE" sz="900">
                        <a:effectLst/>
                      </a:endParaRP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4A7D6"/>
                    </a:solidFill>
                  </a:tcPr>
                </a:tc>
                <a:tc>
                  <a:txBody>
                    <a:bodyPr/>
                    <a:lstStyle/>
                    <a:p>
                      <a:pPr rtl="0" fontAlgn="b">
                        <a:spcBef>
                          <a:spcPts val="0"/>
                        </a:spcBef>
                        <a:spcAft>
                          <a:spcPts val="0"/>
                        </a:spcAft>
                      </a:pPr>
                      <a:r>
                        <a:rPr lang="en-IE" sz="900" b="1" i="0" u="none" strike="noStrike">
                          <a:solidFill>
                            <a:srgbClr val="000000"/>
                          </a:solidFill>
                          <a:effectLst/>
                          <a:latin typeface="Arial" panose="020B0604020202020204" pitchFamily="34" charset="0"/>
                        </a:rPr>
                        <a:t>Creative Expression</a:t>
                      </a:r>
                      <a:endParaRPr lang="en-IE" sz="900">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rtl="0" fontAlgn="b">
                        <a:spcBef>
                          <a:spcPts val="0"/>
                        </a:spcBef>
                        <a:spcAft>
                          <a:spcPts val="0"/>
                        </a:spcAft>
                      </a:pPr>
                      <a:r>
                        <a:rPr lang="en-IE" sz="900" dirty="0">
                          <a:effectLst/>
                        </a:rPr>
                        <a:t>DA</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extLst>
                  <a:ext uri="{0D108BD9-81ED-4DB2-BD59-A6C34878D82A}">
                    <a16:rowId xmlns:a16="http://schemas.microsoft.com/office/drawing/2014/main" val="92492668"/>
                  </a:ext>
                </a:extLst>
              </a:tr>
              <a:tr h="176017">
                <a:tc vMerge="1">
                  <a:txBody>
                    <a:bodyPr/>
                    <a:lstStyle/>
                    <a:p>
                      <a:endParaRPr lang="en-US"/>
                    </a:p>
                  </a:txBody>
                  <a:tcPr/>
                </a:tc>
                <a:tc>
                  <a:txBody>
                    <a:bodyPr/>
                    <a:lstStyle/>
                    <a:p>
                      <a:pPr rtl="0" fontAlgn="b">
                        <a:spcBef>
                          <a:spcPts val="0"/>
                        </a:spcBef>
                        <a:spcAft>
                          <a:spcPts val="0"/>
                        </a:spcAft>
                      </a:pPr>
                      <a:r>
                        <a:rPr lang="en-IE" sz="900" b="1" i="0" u="none" strike="noStrike">
                          <a:solidFill>
                            <a:srgbClr val="000000"/>
                          </a:solidFill>
                          <a:effectLst/>
                          <a:latin typeface="Arial" panose="020B0604020202020204" pitchFamily="34" charset="0"/>
                        </a:rPr>
                        <a:t>Knowledge Creation</a:t>
                      </a:r>
                      <a:endParaRPr lang="en-IE" sz="900">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rtl="0" fontAlgn="b">
                        <a:spcBef>
                          <a:spcPts val="0"/>
                        </a:spcBef>
                        <a:spcAft>
                          <a:spcPts val="0"/>
                        </a:spcAft>
                      </a:pPr>
                      <a:r>
                        <a:rPr lang="en-IE" sz="900" dirty="0">
                          <a:effectLst/>
                        </a:rPr>
                        <a:t>DB</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extLst>
                  <a:ext uri="{0D108BD9-81ED-4DB2-BD59-A6C34878D82A}">
                    <a16:rowId xmlns:a16="http://schemas.microsoft.com/office/drawing/2014/main" val="3114069095"/>
                  </a:ext>
                </a:extLst>
              </a:tr>
              <a:tr h="176017">
                <a:tc vMerge="1">
                  <a:txBody>
                    <a:bodyPr/>
                    <a:lstStyle/>
                    <a:p>
                      <a:endParaRPr lang="en-US"/>
                    </a:p>
                  </a:txBody>
                  <a:tcPr/>
                </a:tc>
                <a:tc>
                  <a:txBody>
                    <a:bodyPr/>
                    <a:lstStyle/>
                    <a:p>
                      <a:pPr rtl="0" fontAlgn="b">
                        <a:spcBef>
                          <a:spcPts val="0"/>
                        </a:spcBef>
                        <a:spcAft>
                          <a:spcPts val="0"/>
                        </a:spcAft>
                      </a:pPr>
                      <a:r>
                        <a:rPr lang="en-IE" sz="900" b="1" i="0" u="none" strike="noStrike" dirty="0">
                          <a:solidFill>
                            <a:srgbClr val="000000"/>
                          </a:solidFill>
                          <a:effectLst/>
                          <a:latin typeface="Arial" panose="020B0604020202020204" pitchFamily="34" charset="0"/>
                        </a:rPr>
                        <a:t>Cognitive Skills</a:t>
                      </a:r>
                      <a:endParaRPr lang="en-IE" sz="900" dirty="0">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rtl="0" fontAlgn="b">
                        <a:spcBef>
                          <a:spcPts val="0"/>
                        </a:spcBef>
                        <a:spcAft>
                          <a:spcPts val="0"/>
                        </a:spcAft>
                      </a:pPr>
                      <a:r>
                        <a:rPr lang="en-IE" sz="900" dirty="0">
                          <a:effectLst/>
                        </a:rPr>
                        <a:t>DC</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extLst>
                  <a:ext uri="{0D108BD9-81ED-4DB2-BD59-A6C34878D82A}">
                    <a16:rowId xmlns:a16="http://schemas.microsoft.com/office/drawing/2014/main" val="1521099466"/>
                  </a:ext>
                </a:extLst>
              </a:tr>
            </a:tbl>
          </a:graphicData>
        </a:graphic>
      </p:graphicFrame>
      <p:graphicFrame>
        <p:nvGraphicFramePr>
          <p:cNvPr id="29" name="Table 28">
            <a:extLst>
              <a:ext uri="{FF2B5EF4-FFF2-40B4-BE49-F238E27FC236}">
                <a16:creationId xmlns:a16="http://schemas.microsoft.com/office/drawing/2014/main" id="{8063A70D-FF95-78BC-85AB-C6DF54E95584}"/>
              </a:ext>
            </a:extLst>
          </p:cNvPr>
          <p:cNvGraphicFramePr>
            <a:graphicFrameLocks noGrp="1"/>
          </p:cNvGraphicFramePr>
          <p:nvPr/>
        </p:nvGraphicFramePr>
        <p:xfrm>
          <a:off x="2417734" y="2005536"/>
          <a:ext cx="2232908" cy="3371441"/>
        </p:xfrm>
        <a:graphic>
          <a:graphicData uri="http://schemas.openxmlformats.org/drawingml/2006/table">
            <a:tbl>
              <a:tblPr/>
              <a:tblGrid>
                <a:gridCol w="545682">
                  <a:extLst>
                    <a:ext uri="{9D8B030D-6E8A-4147-A177-3AD203B41FA5}">
                      <a16:colId xmlns:a16="http://schemas.microsoft.com/office/drawing/2014/main" val="558107660"/>
                    </a:ext>
                  </a:extLst>
                </a:gridCol>
                <a:gridCol w="1341453">
                  <a:extLst>
                    <a:ext uri="{9D8B030D-6E8A-4147-A177-3AD203B41FA5}">
                      <a16:colId xmlns:a16="http://schemas.microsoft.com/office/drawing/2014/main" val="4033986316"/>
                    </a:ext>
                  </a:extLst>
                </a:gridCol>
                <a:gridCol w="345773">
                  <a:extLst>
                    <a:ext uri="{9D8B030D-6E8A-4147-A177-3AD203B41FA5}">
                      <a16:colId xmlns:a16="http://schemas.microsoft.com/office/drawing/2014/main" val="2471227844"/>
                    </a:ext>
                  </a:extLst>
                </a:gridCol>
              </a:tblGrid>
              <a:tr h="405282">
                <a:tc rowSpan="3">
                  <a:txBody>
                    <a:bodyPr/>
                    <a:lstStyle/>
                    <a:p>
                      <a:pPr rtl="0" fontAlgn="ctr">
                        <a:spcBef>
                          <a:spcPts val="0"/>
                        </a:spcBef>
                        <a:spcAft>
                          <a:spcPts val="0"/>
                        </a:spcAft>
                      </a:pPr>
                      <a:r>
                        <a:rPr lang="en-IE" sz="800" b="1" i="0" u="none" strike="noStrike" dirty="0">
                          <a:solidFill>
                            <a:srgbClr val="000000"/>
                          </a:solidFill>
                          <a:effectLst/>
                          <a:latin typeface="Arial" panose="020B0604020202020204" pitchFamily="34" charset="0"/>
                        </a:rPr>
                        <a:t>Collaboration</a:t>
                      </a:r>
                      <a:endParaRPr lang="en-IE" sz="800" dirty="0">
                        <a:effectLst/>
                      </a:endParaRP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A4C2F4"/>
                    </a:solidFill>
                  </a:tcPr>
                </a:tc>
                <a:tc>
                  <a:txBody>
                    <a:bodyPr/>
                    <a:lstStyle/>
                    <a:p>
                      <a:pPr rtl="0" fontAlgn="t">
                        <a:spcBef>
                          <a:spcPts val="0"/>
                        </a:spcBef>
                        <a:spcAft>
                          <a:spcPts val="0"/>
                        </a:spcAft>
                      </a:pPr>
                      <a:r>
                        <a:rPr lang="en-IE" sz="800" b="1" i="0" u="none" strike="noStrike" dirty="0">
                          <a:solidFill>
                            <a:srgbClr val="000000"/>
                          </a:solidFill>
                          <a:effectLst/>
                          <a:latin typeface="Arial" panose="020B0604020202020204" pitchFamily="34" charset="0"/>
                        </a:rPr>
                        <a:t>Establishing shared understanding</a:t>
                      </a:r>
                      <a:endParaRPr lang="en-IE" sz="800" dirty="0">
                        <a:effectLst/>
                      </a:endParaRPr>
                    </a:p>
                  </a:txBody>
                  <a:tcPr marL="95250" marR="95250" marT="19050" marB="1905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rtl="0" fontAlgn="t">
                        <a:spcBef>
                          <a:spcPts val="0"/>
                        </a:spcBef>
                        <a:spcAft>
                          <a:spcPts val="0"/>
                        </a:spcAft>
                      </a:pPr>
                      <a:r>
                        <a:rPr lang="en-IE" sz="800" dirty="0">
                          <a:effectLst/>
                        </a:rPr>
                        <a:t>EA</a:t>
                      </a:r>
                    </a:p>
                  </a:txBody>
                  <a:tcPr marL="95250" marR="95250" marT="19050" marB="19050">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extLst>
                  <a:ext uri="{0D108BD9-81ED-4DB2-BD59-A6C34878D82A}">
                    <a16:rowId xmlns:a16="http://schemas.microsoft.com/office/drawing/2014/main" val="3623144344"/>
                  </a:ext>
                </a:extLst>
              </a:tr>
              <a:tr h="357654">
                <a:tc vMerge="1">
                  <a:txBody>
                    <a:bodyPr/>
                    <a:lstStyle/>
                    <a:p>
                      <a:endParaRPr lang="en-US"/>
                    </a:p>
                  </a:txBody>
                  <a:tcPr/>
                </a:tc>
                <a:tc>
                  <a:txBody>
                    <a:bodyPr/>
                    <a:lstStyle/>
                    <a:p>
                      <a:pPr rtl="0" fontAlgn="t">
                        <a:spcBef>
                          <a:spcPts val="0"/>
                        </a:spcBef>
                        <a:spcAft>
                          <a:spcPts val="0"/>
                        </a:spcAft>
                      </a:pPr>
                      <a:r>
                        <a:rPr lang="en-IE" sz="800" b="1" i="0" u="none" strike="noStrike" dirty="0">
                          <a:solidFill>
                            <a:srgbClr val="000000"/>
                          </a:solidFill>
                          <a:effectLst/>
                          <a:latin typeface="Arial" panose="020B0604020202020204" pitchFamily="34" charset="0"/>
                        </a:rPr>
                        <a:t>Maintain team organisation</a:t>
                      </a:r>
                      <a:endParaRPr lang="en-IE" sz="800" dirty="0">
                        <a:effectLst/>
                      </a:endParaRPr>
                    </a:p>
                  </a:txBody>
                  <a:tcPr marL="95250" marR="95250" marT="19050" marB="1905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rtl="0" fontAlgn="t">
                        <a:spcBef>
                          <a:spcPts val="0"/>
                        </a:spcBef>
                        <a:spcAft>
                          <a:spcPts val="0"/>
                        </a:spcAft>
                      </a:pPr>
                      <a:r>
                        <a:rPr lang="en-IE" sz="800" dirty="0">
                          <a:effectLst/>
                        </a:rPr>
                        <a:t>EB</a:t>
                      </a:r>
                    </a:p>
                  </a:txBody>
                  <a:tcPr marL="95250" marR="95250" marT="19050" marB="19050">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extLst>
                  <a:ext uri="{0D108BD9-81ED-4DB2-BD59-A6C34878D82A}">
                    <a16:rowId xmlns:a16="http://schemas.microsoft.com/office/drawing/2014/main" val="1604106794"/>
                  </a:ext>
                </a:extLst>
              </a:tr>
              <a:tr h="281636">
                <a:tc vMerge="1">
                  <a:txBody>
                    <a:bodyPr/>
                    <a:lstStyle/>
                    <a:p>
                      <a:endParaRPr lang="en-US"/>
                    </a:p>
                  </a:txBody>
                  <a:tcPr/>
                </a:tc>
                <a:tc>
                  <a:txBody>
                    <a:bodyPr/>
                    <a:lstStyle/>
                    <a:p>
                      <a:pPr rtl="0" fontAlgn="t">
                        <a:spcBef>
                          <a:spcPts val="0"/>
                        </a:spcBef>
                        <a:spcAft>
                          <a:spcPts val="0"/>
                        </a:spcAft>
                      </a:pPr>
                      <a:r>
                        <a:rPr lang="en-IE" sz="800" b="1" i="0" u="none" strike="noStrike" dirty="0">
                          <a:solidFill>
                            <a:srgbClr val="000000"/>
                          </a:solidFill>
                          <a:effectLst/>
                          <a:latin typeface="Arial" panose="020B0604020202020204" pitchFamily="34" charset="0"/>
                        </a:rPr>
                        <a:t>Maintain a healthy relationship</a:t>
                      </a:r>
                      <a:endParaRPr lang="en-IE" sz="800" dirty="0">
                        <a:effectLst/>
                      </a:endParaRPr>
                    </a:p>
                  </a:txBody>
                  <a:tcPr marL="95250" marR="95250" marT="19050" marB="1905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rtl="0" fontAlgn="t">
                        <a:spcBef>
                          <a:spcPts val="0"/>
                        </a:spcBef>
                        <a:spcAft>
                          <a:spcPts val="0"/>
                        </a:spcAft>
                      </a:pPr>
                      <a:r>
                        <a:rPr lang="en-IE" sz="800" dirty="0">
                          <a:effectLst/>
                        </a:rPr>
                        <a:t>EC</a:t>
                      </a:r>
                    </a:p>
                  </a:txBody>
                  <a:tcPr marL="95250" marR="95250" marT="19050" marB="1905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extLst>
                  <a:ext uri="{0D108BD9-81ED-4DB2-BD59-A6C34878D82A}">
                    <a16:rowId xmlns:a16="http://schemas.microsoft.com/office/drawing/2014/main" val="4268301968"/>
                  </a:ext>
                </a:extLst>
              </a:tr>
              <a:tr h="281636">
                <a:tc rowSpan="3">
                  <a:txBody>
                    <a:bodyPr/>
                    <a:lstStyle/>
                    <a:p>
                      <a:pPr rtl="0" fontAlgn="ctr">
                        <a:spcBef>
                          <a:spcPts val="0"/>
                        </a:spcBef>
                        <a:spcAft>
                          <a:spcPts val="0"/>
                        </a:spcAft>
                      </a:pPr>
                      <a:r>
                        <a:rPr lang="en-IE" sz="800" b="1" i="0" u="none" strike="noStrike" dirty="0">
                          <a:solidFill>
                            <a:srgbClr val="000000"/>
                          </a:solidFill>
                          <a:effectLst/>
                          <a:latin typeface="Arial" panose="020B0604020202020204" pitchFamily="34" charset="0"/>
                        </a:rPr>
                        <a:t>Communication</a:t>
                      </a:r>
                      <a:endParaRPr lang="en-IE" sz="800" dirty="0">
                        <a:effectLst/>
                      </a:endParaRP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E599"/>
                    </a:solidFill>
                  </a:tcPr>
                </a:tc>
                <a:tc>
                  <a:txBody>
                    <a:bodyPr/>
                    <a:lstStyle/>
                    <a:p>
                      <a:pPr rtl="0" fontAlgn="t">
                        <a:spcBef>
                          <a:spcPts val="0"/>
                        </a:spcBef>
                        <a:spcAft>
                          <a:spcPts val="0"/>
                        </a:spcAft>
                      </a:pPr>
                      <a:r>
                        <a:rPr lang="en-IE" sz="800" b="1" i="0" u="none" strike="noStrike" dirty="0">
                          <a:solidFill>
                            <a:srgbClr val="000000"/>
                          </a:solidFill>
                          <a:effectLst/>
                          <a:latin typeface="Arial" panose="020B0604020202020204" pitchFamily="34" charset="0"/>
                        </a:rPr>
                        <a:t>Understanding others views</a:t>
                      </a:r>
                      <a:endParaRPr lang="en-IE" sz="800" dirty="0">
                        <a:effectLst/>
                      </a:endParaRPr>
                    </a:p>
                  </a:txBody>
                  <a:tcPr marL="28575" marR="28575" marT="19050" marB="1905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rtl="0" fontAlgn="t">
                        <a:spcBef>
                          <a:spcPts val="0"/>
                        </a:spcBef>
                        <a:spcAft>
                          <a:spcPts val="0"/>
                        </a:spcAft>
                      </a:pPr>
                      <a:r>
                        <a:rPr lang="en-IE" sz="800" dirty="0">
                          <a:effectLst/>
                        </a:rPr>
                        <a:t>FA</a:t>
                      </a:r>
                    </a:p>
                  </a:txBody>
                  <a:tcPr marL="28575" marR="28575" marT="19050" marB="1905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extLst>
                  <a:ext uri="{0D108BD9-81ED-4DB2-BD59-A6C34878D82A}">
                    <a16:rowId xmlns:a16="http://schemas.microsoft.com/office/drawing/2014/main" val="3843399205"/>
                  </a:ext>
                </a:extLst>
              </a:tr>
              <a:tr h="198697">
                <a:tc vMerge="1">
                  <a:txBody>
                    <a:bodyPr/>
                    <a:lstStyle/>
                    <a:p>
                      <a:endParaRPr lang="en-US"/>
                    </a:p>
                  </a:txBody>
                  <a:tcPr/>
                </a:tc>
                <a:tc>
                  <a:txBody>
                    <a:bodyPr/>
                    <a:lstStyle/>
                    <a:p>
                      <a:pPr rtl="0" fontAlgn="t">
                        <a:spcBef>
                          <a:spcPts val="0"/>
                        </a:spcBef>
                        <a:spcAft>
                          <a:spcPts val="0"/>
                        </a:spcAft>
                      </a:pPr>
                      <a:r>
                        <a:rPr lang="en-IE" sz="800" b="1" i="0" u="none" strike="noStrike">
                          <a:solidFill>
                            <a:srgbClr val="000000"/>
                          </a:solidFill>
                          <a:effectLst/>
                          <a:latin typeface="Arial" panose="020B0604020202020204" pitchFamily="34" charset="0"/>
                        </a:rPr>
                        <a:t>Expressing views</a:t>
                      </a:r>
                      <a:endParaRPr lang="en-IE" sz="800">
                        <a:effectLst/>
                      </a:endParaRPr>
                    </a:p>
                  </a:txBody>
                  <a:tcPr marL="28575" marR="28575" marT="19050" marB="1905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rtl="0" fontAlgn="t">
                        <a:spcBef>
                          <a:spcPts val="0"/>
                        </a:spcBef>
                        <a:spcAft>
                          <a:spcPts val="0"/>
                        </a:spcAft>
                      </a:pPr>
                      <a:r>
                        <a:rPr lang="en-IE" sz="800" dirty="0">
                          <a:effectLst/>
                        </a:rPr>
                        <a:t>FB</a:t>
                      </a:r>
                    </a:p>
                  </a:txBody>
                  <a:tcPr marL="28575" marR="28575" marT="19050" marB="1905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extLst>
                  <a:ext uri="{0D108BD9-81ED-4DB2-BD59-A6C34878D82A}">
                    <a16:rowId xmlns:a16="http://schemas.microsoft.com/office/drawing/2014/main" val="3335270527"/>
                  </a:ext>
                </a:extLst>
              </a:tr>
              <a:tr h="281636">
                <a:tc vMerge="1">
                  <a:txBody>
                    <a:bodyPr/>
                    <a:lstStyle/>
                    <a:p>
                      <a:endParaRPr lang="en-US"/>
                    </a:p>
                  </a:txBody>
                  <a:tcPr/>
                </a:tc>
                <a:tc>
                  <a:txBody>
                    <a:bodyPr/>
                    <a:lstStyle/>
                    <a:p>
                      <a:pPr rtl="0" fontAlgn="t">
                        <a:spcBef>
                          <a:spcPts val="0"/>
                        </a:spcBef>
                        <a:spcAft>
                          <a:spcPts val="0"/>
                        </a:spcAft>
                      </a:pPr>
                      <a:r>
                        <a:rPr lang="en-IE" sz="800" b="1" i="0" u="none" strike="noStrike">
                          <a:solidFill>
                            <a:srgbClr val="000000"/>
                          </a:solidFill>
                          <a:effectLst/>
                          <a:latin typeface="Arial" panose="020B0604020202020204" pitchFamily="34" charset="0"/>
                        </a:rPr>
                        <a:t>Formats of communication</a:t>
                      </a:r>
                      <a:endParaRPr lang="en-IE" sz="800">
                        <a:effectLst/>
                      </a:endParaRPr>
                    </a:p>
                  </a:txBody>
                  <a:tcPr marL="28575" marR="28575" marT="19050" marB="1905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rtl="0" fontAlgn="t">
                        <a:spcBef>
                          <a:spcPts val="0"/>
                        </a:spcBef>
                        <a:spcAft>
                          <a:spcPts val="0"/>
                        </a:spcAft>
                      </a:pPr>
                      <a:r>
                        <a:rPr lang="en-IE" sz="800" dirty="0">
                          <a:effectLst/>
                        </a:rPr>
                        <a:t>FC</a:t>
                      </a:r>
                    </a:p>
                  </a:txBody>
                  <a:tcPr marL="28575" marR="28575" marT="19050" marB="1905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extLst>
                  <a:ext uri="{0D108BD9-81ED-4DB2-BD59-A6C34878D82A}">
                    <a16:rowId xmlns:a16="http://schemas.microsoft.com/office/drawing/2014/main" val="863027945"/>
                  </a:ext>
                </a:extLst>
              </a:tr>
              <a:tr h="281636">
                <a:tc rowSpan="3">
                  <a:txBody>
                    <a:bodyPr/>
                    <a:lstStyle/>
                    <a:p>
                      <a:pPr rtl="0" fontAlgn="ctr">
                        <a:spcBef>
                          <a:spcPts val="0"/>
                        </a:spcBef>
                        <a:spcAft>
                          <a:spcPts val="0"/>
                        </a:spcAft>
                      </a:pPr>
                      <a:r>
                        <a:rPr lang="en-IE" sz="800" b="1" i="0" u="none" strike="noStrike">
                          <a:solidFill>
                            <a:srgbClr val="000000"/>
                          </a:solidFill>
                          <a:effectLst/>
                          <a:latin typeface="Arial" panose="020B0604020202020204" pitchFamily="34" charset="0"/>
                        </a:rPr>
                        <a:t>Citizenship and Community</a:t>
                      </a:r>
                      <a:endParaRPr lang="en-IE" sz="800">
                        <a:effectLst/>
                      </a:endParaRPr>
                    </a:p>
                    <a:p>
                      <a:pPr fontAlgn="ctr"/>
                      <a:br>
                        <a:rPr lang="en-IE" sz="800">
                          <a:effectLst/>
                        </a:rPr>
                      </a:br>
                      <a:endParaRPr lang="en-IE" sz="800">
                        <a:effectLst/>
                      </a:endParaRP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5A6BD"/>
                    </a:solidFill>
                  </a:tcPr>
                </a:tc>
                <a:tc>
                  <a:txBody>
                    <a:bodyPr/>
                    <a:lstStyle/>
                    <a:p>
                      <a:pPr rtl="0" fontAlgn="t">
                        <a:spcBef>
                          <a:spcPts val="0"/>
                        </a:spcBef>
                        <a:spcAft>
                          <a:spcPts val="0"/>
                        </a:spcAft>
                      </a:pPr>
                      <a:r>
                        <a:rPr lang="en-IE" sz="800" b="1" i="0" u="none" strike="noStrike" dirty="0">
                          <a:solidFill>
                            <a:srgbClr val="000000"/>
                          </a:solidFill>
                          <a:effectLst/>
                          <a:latin typeface="Arial" panose="020B0604020202020204" pitchFamily="34" charset="0"/>
                        </a:rPr>
                        <a:t>Community work</a:t>
                      </a:r>
                      <a:endParaRPr lang="en-IE" sz="800" dirty="0">
                        <a:effectLst/>
                      </a:endParaRPr>
                    </a:p>
                  </a:txBody>
                  <a:tcPr marL="28575" marR="28575" marT="19050" marB="1905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AD1DC"/>
                    </a:solidFill>
                  </a:tcPr>
                </a:tc>
                <a:tc>
                  <a:txBody>
                    <a:bodyPr/>
                    <a:lstStyle/>
                    <a:p>
                      <a:pPr rtl="0" fontAlgn="t">
                        <a:spcBef>
                          <a:spcPts val="0"/>
                        </a:spcBef>
                        <a:spcAft>
                          <a:spcPts val="0"/>
                        </a:spcAft>
                      </a:pPr>
                      <a:r>
                        <a:rPr lang="en-IE" sz="800" dirty="0">
                          <a:effectLst/>
                        </a:rPr>
                        <a:t>GA</a:t>
                      </a:r>
                    </a:p>
                  </a:txBody>
                  <a:tcPr marL="28575" marR="28575" marT="19050" marB="1905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AD1DC"/>
                    </a:solidFill>
                  </a:tcPr>
                </a:tc>
                <a:extLst>
                  <a:ext uri="{0D108BD9-81ED-4DB2-BD59-A6C34878D82A}">
                    <a16:rowId xmlns:a16="http://schemas.microsoft.com/office/drawing/2014/main" val="4184467854"/>
                  </a:ext>
                </a:extLst>
              </a:tr>
              <a:tr h="281636">
                <a:tc vMerge="1">
                  <a:txBody>
                    <a:bodyPr/>
                    <a:lstStyle/>
                    <a:p>
                      <a:endParaRPr lang="en-US"/>
                    </a:p>
                  </a:txBody>
                  <a:tcPr/>
                </a:tc>
                <a:tc>
                  <a:txBody>
                    <a:bodyPr/>
                    <a:lstStyle/>
                    <a:p>
                      <a:pPr rtl="0" fontAlgn="t">
                        <a:spcBef>
                          <a:spcPts val="0"/>
                        </a:spcBef>
                        <a:spcAft>
                          <a:spcPts val="0"/>
                        </a:spcAft>
                      </a:pPr>
                      <a:r>
                        <a:rPr lang="en-IE" sz="800" b="1" i="0" u="none" strike="noStrike" dirty="0">
                          <a:solidFill>
                            <a:srgbClr val="000000"/>
                          </a:solidFill>
                          <a:effectLst/>
                          <a:latin typeface="Arial" panose="020B0604020202020204" pitchFamily="34" charset="0"/>
                        </a:rPr>
                        <a:t>Greater knowledge of community</a:t>
                      </a:r>
                      <a:endParaRPr lang="en-IE" sz="800" dirty="0">
                        <a:effectLst/>
                      </a:endParaRPr>
                    </a:p>
                  </a:txBody>
                  <a:tcPr marL="28575" marR="28575" marT="19050" marB="1905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AD1DC"/>
                    </a:solidFill>
                  </a:tcPr>
                </a:tc>
                <a:tc>
                  <a:txBody>
                    <a:bodyPr/>
                    <a:lstStyle/>
                    <a:p>
                      <a:pPr rtl="0" fontAlgn="t">
                        <a:spcBef>
                          <a:spcPts val="0"/>
                        </a:spcBef>
                        <a:spcAft>
                          <a:spcPts val="0"/>
                        </a:spcAft>
                      </a:pPr>
                      <a:r>
                        <a:rPr lang="en-IE" sz="800" dirty="0">
                          <a:effectLst/>
                        </a:rPr>
                        <a:t>GB</a:t>
                      </a:r>
                    </a:p>
                  </a:txBody>
                  <a:tcPr marL="28575" marR="28575" marT="19050" marB="1905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AD1DC"/>
                    </a:solidFill>
                  </a:tcPr>
                </a:tc>
                <a:extLst>
                  <a:ext uri="{0D108BD9-81ED-4DB2-BD59-A6C34878D82A}">
                    <a16:rowId xmlns:a16="http://schemas.microsoft.com/office/drawing/2014/main" val="3295764291"/>
                  </a:ext>
                </a:extLst>
              </a:tr>
              <a:tr h="157991">
                <a:tc vMerge="1">
                  <a:txBody>
                    <a:bodyPr/>
                    <a:lstStyle/>
                    <a:p>
                      <a:endParaRPr lang="en-US"/>
                    </a:p>
                  </a:txBody>
                  <a:tcPr/>
                </a:tc>
                <a:tc>
                  <a:txBody>
                    <a:bodyPr/>
                    <a:lstStyle/>
                    <a:p>
                      <a:pPr rtl="0" fontAlgn="t">
                        <a:spcBef>
                          <a:spcPts val="0"/>
                        </a:spcBef>
                        <a:spcAft>
                          <a:spcPts val="0"/>
                        </a:spcAft>
                      </a:pPr>
                      <a:r>
                        <a:rPr lang="en-IE" sz="800" b="1" i="0" u="none" strike="noStrike" dirty="0">
                          <a:solidFill>
                            <a:srgbClr val="000000"/>
                          </a:solidFill>
                          <a:effectLst/>
                          <a:latin typeface="Arial" panose="020B0604020202020204" pitchFamily="34" charset="0"/>
                        </a:rPr>
                        <a:t>Global citizenship</a:t>
                      </a:r>
                      <a:endParaRPr lang="en-IE" sz="800" dirty="0">
                        <a:effectLst/>
                      </a:endParaRPr>
                    </a:p>
                  </a:txBody>
                  <a:tcPr marL="28575" marR="28575" marT="19050" marB="1905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AD1DC"/>
                    </a:solidFill>
                  </a:tcPr>
                </a:tc>
                <a:tc>
                  <a:txBody>
                    <a:bodyPr/>
                    <a:lstStyle/>
                    <a:p>
                      <a:pPr rtl="0" fontAlgn="t">
                        <a:spcBef>
                          <a:spcPts val="0"/>
                        </a:spcBef>
                        <a:spcAft>
                          <a:spcPts val="0"/>
                        </a:spcAft>
                      </a:pPr>
                      <a:r>
                        <a:rPr lang="en-IE" sz="800" dirty="0">
                          <a:effectLst/>
                        </a:rPr>
                        <a:t>GC</a:t>
                      </a:r>
                    </a:p>
                  </a:txBody>
                  <a:tcPr marL="28575" marR="28575" marT="19050" marB="1905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AD1DC"/>
                    </a:solidFill>
                  </a:tcPr>
                </a:tc>
                <a:extLst>
                  <a:ext uri="{0D108BD9-81ED-4DB2-BD59-A6C34878D82A}">
                    <a16:rowId xmlns:a16="http://schemas.microsoft.com/office/drawing/2014/main" val="580667781"/>
                  </a:ext>
                </a:extLst>
              </a:tr>
              <a:tr h="281636">
                <a:tc rowSpan="3">
                  <a:txBody>
                    <a:bodyPr/>
                    <a:lstStyle/>
                    <a:p>
                      <a:pPr rtl="0" fontAlgn="ctr">
                        <a:spcBef>
                          <a:spcPts val="0"/>
                        </a:spcBef>
                        <a:spcAft>
                          <a:spcPts val="0"/>
                        </a:spcAft>
                      </a:pPr>
                      <a:r>
                        <a:rPr lang="en-IE" sz="800" b="1" i="0" u="none" strike="noStrike" dirty="0">
                          <a:solidFill>
                            <a:srgbClr val="000000"/>
                          </a:solidFill>
                          <a:effectLst/>
                          <a:latin typeface="Arial" panose="020B0604020202020204" pitchFamily="34" charset="0"/>
                        </a:rPr>
                        <a:t>Personal Development </a:t>
                      </a:r>
                      <a:endParaRPr lang="en-IE" sz="800" dirty="0">
                        <a:effectLst/>
                      </a:endParaRP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tc>
                  <a:txBody>
                    <a:bodyPr/>
                    <a:lstStyle/>
                    <a:p>
                      <a:pPr rtl="0" fontAlgn="t">
                        <a:spcBef>
                          <a:spcPts val="0"/>
                        </a:spcBef>
                        <a:spcAft>
                          <a:spcPts val="0"/>
                        </a:spcAft>
                      </a:pPr>
                      <a:r>
                        <a:rPr lang="en-IE" sz="800" b="1" i="0" u="none" strike="noStrike" dirty="0">
                          <a:solidFill>
                            <a:srgbClr val="000000"/>
                          </a:solidFill>
                          <a:effectLst/>
                          <a:latin typeface="Arial" panose="020B0604020202020204" pitchFamily="34" charset="0"/>
                        </a:rPr>
                        <a:t>Activating knowledge gained</a:t>
                      </a:r>
                      <a:endParaRPr lang="en-IE" sz="800" dirty="0">
                        <a:effectLst/>
                      </a:endParaRPr>
                    </a:p>
                  </a:txBody>
                  <a:tcPr marL="28575" marR="28575" marT="19050" marB="1905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rtl="0" fontAlgn="t">
                        <a:spcBef>
                          <a:spcPts val="0"/>
                        </a:spcBef>
                        <a:spcAft>
                          <a:spcPts val="0"/>
                        </a:spcAft>
                      </a:pPr>
                      <a:r>
                        <a:rPr lang="en-IE" sz="800" dirty="0">
                          <a:effectLst/>
                        </a:rPr>
                        <a:t>HA</a:t>
                      </a:r>
                    </a:p>
                  </a:txBody>
                  <a:tcPr marL="28575" marR="28575" marT="19050" marB="1905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extLst>
                  <a:ext uri="{0D108BD9-81ED-4DB2-BD59-A6C34878D82A}">
                    <a16:rowId xmlns:a16="http://schemas.microsoft.com/office/drawing/2014/main" val="2027023680"/>
                  </a:ext>
                </a:extLst>
              </a:tr>
              <a:tr h="281636">
                <a:tc vMerge="1">
                  <a:txBody>
                    <a:bodyPr/>
                    <a:lstStyle/>
                    <a:p>
                      <a:endParaRPr lang="en-US"/>
                    </a:p>
                  </a:txBody>
                  <a:tcPr/>
                </a:tc>
                <a:tc>
                  <a:txBody>
                    <a:bodyPr/>
                    <a:lstStyle/>
                    <a:p>
                      <a:pPr rtl="0" fontAlgn="t">
                        <a:spcBef>
                          <a:spcPts val="0"/>
                        </a:spcBef>
                        <a:spcAft>
                          <a:spcPts val="0"/>
                        </a:spcAft>
                      </a:pPr>
                      <a:r>
                        <a:rPr lang="en-IE" sz="800" b="1" i="0" u="none" strike="noStrike" dirty="0">
                          <a:solidFill>
                            <a:srgbClr val="000000"/>
                          </a:solidFill>
                          <a:effectLst/>
                          <a:latin typeface="Arial" panose="020B0604020202020204" pitchFamily="34" charset="0"/>
                        </a:rPr>
                        <a:t>Exposure to new knowledge</a:t>
                      </a:r>
                      <a:endParaRPr lang="en-IE" sz="800" dirty="0">
                        <a:effectLst/>
                      </a:endParaRPr>
                    </a:p>
                  </a:txBody>
                  <a:tcPr marL="28575" marR="28575" marT="19050" marB="1905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rtl="0" fontAlgn="t">
                        <a:spcBef>
                          <a:spcPts val="0"/>
                        </a:spcBef>
                        <a:spcAft>
                          <a:spcPts val="0"/>
                        </a:spcAft>
                      </a:pPr>
                      <a:r>
                        <a:rPr lang="en-IE" sz="800" dirty="0">
                          <a:effectLst/>
                        </a:rPr>
                        <a:t>HB</a:t>
                      </a:r>
                    </a:p>
                  </a:txBody>
                  <a:tcPr marL="28575" marR="28575" marT="19050" marB="1905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extLst>
                  <a:ext uri="{0D108BD9-81ED-4DB2-BD59-A6C34878D82A}">
                    <a16:rowId xmlns:a16="http://schemas.microsoft.com/office/drawing/2014/main" val="2333893204"/>
                  </a:ext>
                </a:extLst>
              </a:tr>
              <a:tr h="230488">
                <a:tc vMerge="1">
                  <a:txBody>
                    <a:bodyPr/>
                    <a:lstStyle/>
                    <a:p>
                      <a:endParaRPr lang="en-US"/>
                    </a:p>
                  </a:txBody>
                  <a:tcPr/>
                </a:tc>
                <a:tc>
                  <a:txBody>
                    <a:bodyPr/>
                    <a:lstStyle/>
                    <a:p>
                      <a:pPr rtl="0" fontAlgn="t">
                        <a:spcBef>
                          <a:spcPts val="0"/>
                        </a:spcBef>
                        <a:spcAft>
                          <a:spcPts val="0"/>
                        </a:spcAft>
                      </a:pPr>
                      <a:r>
                        <a:rPr lang="en-IE" sz="900" b="1" i="0" u="none" strike="noStrike" dirty="0">
                          <a:solidFill>
                            <a:srgbClr val="000000"/>
                          </a:solidFill>
                          <a:effectLst/>
                          <a:latin typeface="Arial" panose="020B0604020202020204" pitchFamily="34" charset="0"/>
                        </a:rPr>
                        <a:t>Personal Changes</a:t>
                      </a:r>
                      <a:endParaRPr lang="en-IE" sz="900" dirty="0">
                        <a:effectLst/>
                      </a:endParaRPr>
                    </a:p>
                  </a:txBody>
                  <a:tcPr marL="28575" marR="28575" marT="19050" marB="1905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rtl="0" fontAlgn="t">
                        <a:spcBef>
                          <a:spcPts val="0"/>
                        </a:spcBef>
                        <a:spcAft>
                          <a:spcPts val="0"/>
                        </a:spcAft>
                      </a:pPr>
                      <a:r>
                        <a:rPr lang="en-IE" sz="900" dirty="0">
                          <a:effectLst/>
                        </a:rPr>
                        <a:t>HC</a:t>
                      </a:r>
                    </a:p>
                  </a:txBody>
                  <a:tcPr marL="28575" marR="28575" marT="19050" marB="1905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extLst>
                  <a:ext uri="{0D108BD9-81ED-4DB2-BD59-A6C34878D82A}">
                    <a16:rowId xmlns:a16="http://schemas.microsoft.com/office/drawing/2014/main" val="1993744017"/>
                  </a:ext>
                </a:extLst>
              </a:tr>
            </a:tbl>
          </a:graphicData>
        </a:graphic>
      </p:graphicFrame>
      <p:graphicFrame>
        <p:nvGraphicFramePr>
          <p:cNvPr id="31" name="Table 30">
            <a:extLst>
              <a:ext uri="{FF2B5EF4-FFF2-40B4-BE49-F238E27FC236}">
                <a16:creationId xmlns:a16="http://schemas.microsoft.com/office/drawing/2014/main" id="{0FE218FB-4860-5597-E586-B8842100C770}"/>
              </a:ext>
            </a:extLst>
          </p:cNvPr>
          <p:cNvGraphicFramePr>
            <a:graphicFrameLocks noGrp="1"/>
          </p:cNvGraphicFramePr>
          <p:nvPr/>
        </p:nvGraphicFramePr>
        <p:xfrm>
          <a:off x="127004" y="735606"/>
          <a:ext cx="3356117" cy="1211580"/>
        </p:xfrm>
        <a:graphic>
          <a:graphicData uri="http://schemas.openxmlformats.org/drawingml/2006/table">
            <a:tbl>
              <a:tblPr/>
              <a:tblGrid>
                <a:gridCol w="293648">
                  <a:extLst>
                    <a:ext uri="{9D8B030D-6E8A-4147-A177-3AD203B41FA5}">
                      <a16:colId xmlns:a16="http://schemas.microsoft.com/office/drawing/2014/main" val="4178058024"/>
                    </a:ext>
                  </a:extLst>
                </a:gridCol>
                <a:gridCol w="1020823">
                  <a:extLst>
                    <a:ext uri="{9D8B030D-6E8A-4147-A177-3AD203B41FA5}">
                      <a16:colId xmlns:a16="http://schemas.microsoft.com/office/drawing/2014/main" val="77928070"/>
                    </a:ext>
                  </a:extLst>
                </a:gridCol>
                <a:gridCol w="1150410">
                  <a:extLst>
                    <a:ext uri="{9D8B030D-6E8A-4147-A177-3AD203B41FA5}">
                      <a16:colId xmlns:a16="http://schemas.microsoft.com/office/drawing/2014/main" val="91360514"/>
                    </a:ext>
                  </a:extLst>
                </a:gridCol>
                <a:gridCol w="891236">
                  <a:extLst>
                    <a:ext uri="{9D8B030D-6E8A-4147-A177-3AD203B41FA5}">
                      <a16:colId xmlns:a16="http://schemas.microsoft.com/office/drawing/2014/main" val="3479176807"/>
                    </a:ext>
                  </a:extLst>
                </a:gridCol>
              </a:tblGrid>
              <a:tr h="153656">
                <a:tc>
                  <a:txBody>
                    <a:bodyPr/>
                    <a:lstStyle/>
                    <a:p>
                      <a:pPr algn="ctr" rtl="0" fontAlgn="b"/>
                      <a:r>
                        <a:rPr lang="en-IE" sz="900" b="1" baseline="30000" dirty="0">
                          <a:effectLst/>
                        </a:rPr>
                        <a:t>No. </a:t>
                      </a:r>
                    </a:p>
                  </a:txBody>
                  <a:tcPr marL="28575" marR="28575" marT="19050" marB="19050" anchor="ctr">
                    <a:lnL w="9525" cap="flat" cmpd="sng" algn="ctr">
                      <a:solidFill>
                        <a:srgbClr val="2054DB"/>
                      </a:solidFill>
                      <a:prstDash val="solid"/>
                      <a:round/>
                      <a:headEnd type="none" w="med" len="med"/>
                      <a:tailEnd type="none" w="med" len="med"/>
                    </a:lnL>
                    <a:lnR w="9525" cap="flat" cmpd="sng" algn="ctr">
                      <a:solidFill>
                        <a:srgbClr val="2054DB"/>
                      </a:solidFill>
                      <a:prstDash val="solid"/>
                      <a:round/>
                      <a:headEnd type="none" w="med" len="med"/>
                      <a:tailEnd type="none" w="med" len="med"/>
                    </a:lnR>
                    <a:lnT w="9525" cap="flat" cmpd="sng" algn="ctr">
                      <a:solidFill>
                        <a:srgbClr val="2054DB"/>
                      </a:solidFill>
                      <a:prstDash val="solid"/>
                      <a:round/>
                      <a:headEnd type="none" w="med" len="med"/>
                      <a:tailEnd type="none" w="med" len="med"/>
                    </a:lnT>
                    <a:lnB w="9525" cap="flat" cmpd="sng" algn="ctr">
                      <a:solidFill>
                        <a:srgbClr val="0047DB"/>
                      </a:solidFill>
                      <a:prstDash val="solid"/>
                      <a:round/>
                      <a:headEnd type="none" w="med" len="med"/>
                      <a:tailEnd type="none" w="med" len="med"/>
                    </a:lnB>
                    <a:solidFill>
                      <a:schemeClr val="accent1">
                        <a:lumMod val="20000"/>
                        <a:lumOff val="80000"/>
                      </a:schemeClr>
                    </a:solidFill>
                  </a:tcPr>
                </a:tc>
                <a:tc>
                  <a:txBody>
                    <a:bodyPr/>
                    <a:lstStyle/>
                    <a:p>
                      <a:pPr algn="ctr" rtl="0" fontAlgn="b"/>
                      <a:r>
                        <a:rPr lang="en-IE" sz="900" b="1" dirty="0">
                          <a:effectLst/>
                        </a:rPr>
                        <a:t>Skill Used</a:t>
                      </a:r>
                    </a:p>
                  </a:txBody>
                  <a:tcPr marL="28575" marR="28575" marT="19050" marB="19050" anchor="ctr">
                    <a:lnL w="9525" cap="flat" cmpd="sng" algn="ctr">
                      <a:solidFill>
                        <a:srgbClr val="2054DB"/>
                      </a:solidFill>
                      <a:prstDash val="solid"/>
                      <a:round/>
                      <a:headEnd type="none" w="med" len="med"/>
                      <a:tailEnd type="none" w="med" len="med"/>
                    </a:lnL>
                    <a:lnR w="9525" cap="flat" cmpd="sng" algn="ctr">
                      <a:solidFill>
                        <a:srgbClr val="2054DB"/>
                      </a:solidFill>
                      <a:prstDash val="solid"/>
                      <a:round/>
                      <a:headEnd type="none" w="med" len="med"/>
                      <a:tailEnd type="none" w="med" len="med"/>
                    </a:lnR>
                    <a:lnT w="9525" cap="flat" cmpd="sng" algn="ctr">
                      <a:solidFill>
                        <a:srgbClr val="2054DB"/>
                      </a:solidFill>
                      <a:prstDash val="solid"/>
                      <a:round/>
                      <a:headEnd type="none" w="med" len="med"/>
                      <a:tailEnd type="none" w="med" len="med"/>
                    </a:lnT>
                    <a:lnB w="9525" cap="flat" cmpd="sng" algn="ctr">
                      <a:solidFill>
                        <a:srgbClr val="0047DB"/>
                      </a:solidFill>
                      <a:prstDash val="solid"/>
                      <a:round/>
                      <a:headEnd type="none" w="med" len="med"/>
                      <a:tailEnd type="none" w="med" len="med"/>
                    </a:lnB>
                    <a:solidFill>
                      <a:schemeClr val="accent1">
                        <a:lumMod val="20000"/>
                        <a:lumOff val="80000"/>
                      </a:schemeClr>
                    </a:solidFill>
                  </a:tcPr>
                </a:tc>
                <a:tc>
                  <a:txBody>
                    <a:bodyPr/>
                    <a:lstStyle/>
                    <a:p>
                      <a:pPr algn="ctr" rtl="0" fontAlgn="b"/>
                      <a:r>
                        <a:rPr lang="en-IE" sz="900" b="1" dirty="0">
                          <a:effectLst/>
                        </a:rPr>
                        <a:t>Quote</a:t>
                      </a:r>
                    </a:p>
                  </a:txBody>
                  <a:tcPr marL="28575" marR="28575" marT="19050" marB="19050" anchor="ctr">
                    <a:lnL w="9525" cap="flat" cmpd="sng" algn="ctr">
                      <a:solidFill>
                        <a:srgbClr val="2054DB"/>
                      </a:solidFill>
                      <a:prstDash val="solid"/>
                      <a:round/>
                      <a:headEnd type="none" w="med" len="med"/>
                      <a:tailEnd type="none" w="med" len="med"/>
                    </a:lnL>
                    <a:lnR w="9525" cap="flat" cmpd="sng" algn="ctr">
                      <a:solidFill>
                        <a:srgbClr val="2054DB"/>
                      </a:solidFill>
                      <a:prstDash val="solid"/>
                      <a:round/>
                      <a:headEnd type="none" w="med" len="med"/>
                      <a:tailEnd type="none" w="med" len="med"/>
                    </a:lnR>
                    <a:lnT w="9525" cap="flat" cmpd="sng" algn="ctr">
                      <a:solidFill>
                        <a:srgbClr val="2054DB"/>
                      </a:solidFill>
                      <a:prstDash val="solid"/>
                      <a:round/>
                      <a:headEnd type="none" w="med" len="med"/>
                      <a:tailEnd type="none" w="med" len="med"/>
                    </a:lnT>
                    <a:lnB w="9525" cap="flat" cmpd="sng" algn="ctr">
                      <a:solidFill>
                        <a:srgbClr val="0047DB"/>
                      </a:solidFill>
                      <a:prstDash val="solid"/>
                      <a:round/>
                      <a:headEnd type="none" w="med" len="med"/>
                      <a:tailEnd type="none" w="med" len="med"/>
                    </a:lnB>
                    <a:solidFill>
                      <a:schemeClr val="accent1">
                        <a:lumMod val="20000"/>
                        <a:lumOff val="80000"/>
                      </a:schemeClr>
                    </a:solidFill>
                  </a:tcPr>
                </a:tc>
                <a:tc>
                  <a:txBody>
                    <a:bodyPr/>
                    <a:lstStyle/>
                    <a:p>
                      <a:pPr algn="ctr" rtl="0" fontAlgn="b"/>
                      <a:r>
                        <a:rPr lang="en-IE" sz="900" b="1" dirty="0">
                          <a:effectLst/>
                        </a:rPr>
                        <a:t>Indicator </a:t>
                      </a:r>
                    </a:p>
                  </a:txBody>
                  <a:tcPr marL="28575" marR="28575" marT="19050" marB="19050" anchor="ctr">
                    <a:lnL w="9525" cap="flat" cmpd="sng" algn="ctr">
                      <a:solidFill>
                        <a:srgbClr val="2054DB"/>
                      </a:solidFill>
                      <a:prstDash val="solid"/>
                      <a:round/>
                      <a:headEnd type="none" w="med" len="med"/>
                      <a:tailEnd type="none" w="med" len="med"/>
                    </a:lnL>
                    <a:lnR w="9525" cap="flat" cmpd="sng" algn="ctr">
                      <a:solidFill>
                        <a:srgbClr val="2054DB"/>
                      </a:solidFill>
                      <a:prstDash val="solid"/>
                      <a:round/>
                      <a:headEnd type="none" w="med" len="med"/>
                      <a:tailEnd type="none" w="med" len="med"/>
                    </a:lnR>
                    <a:lnT w="9525" cap="flat" cmpd="sng" algn="ctr">
                      <a:solidFill>
                        <a:srgbClr val="2054DB"/>
                      </a:solidFill>
                      <a:prstDash val="solid"/>
                      <a:round/>
                      <a:headEnd type="none" w="med" len="med"/>
                      <a:tailEnd type="none" w="med" len="med"/>
                    </a:lnT>
                    <a:lnB w="9525" cap="flat" cmpd="sng" algn="ctr">
                      <a:solidFill>
                        <a:srgbClr val="0047DB"/>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18094345"/>
                  </a:ext>
                </a:extLst>
              </a:tr>
              <a:tr h="394162">
                <a:tc>
                  <a:txBody>
                    <a:bodyPr/>
                    <a:lstStyle/>
                    <a:p>
                      <a:pPr algn="ctr" rtl="0" fontAlgn="b"/>
                      <a:r>
                        <a:rPr lang="en-IE" sz="900" b="0" dirty="0">
                          <a:effectLst/>
                        </a:rPr>
                        <a:t>1st</a:t>
                      </a:r>
                      <a:endParaRPr lang="en-IE" sz="900" b="0" baseline="30000" dirty="0">
                        <a:effectLst/>
                      </a:endParaRPr>
                    </a:p>
                  </a:txBody>
                  <a:tcPr marL="28575" marR="28575" marT="19050" marB="19050" anchor="ctr">
                    <a:lnL w="9525" cap="flat" cmpd="sng" algn="ctr">
                      <a:solidFill>
                        <a:srgbClr val="2054DB"/>
                      </a:solidFill>
                      <a:prstDash val="solid"/>
                      <a:round/>
                      <a:headEnd type="none" w="med" len="med"/>
                      <a:tailEnd type="none" w="med" len="med"/>
                    </a:lnL>
                    <a:lnR w="9525" cap="flat" cmpd="sng" algn="ctr">
                      <a:solidFill>
                        <a:srgbClr val="2054DB"/>
                      </a:solidFill>
                      <a:prstDash val="solid"/>
                      <a:round/>
                      <a:headEnd type="none" w="med" len="med"/>
                      <a:tailEnd type="none" w="med" len="med"/>
                    </a:lnR>
                    <a:lnT w="9525" cap="flat" cmpd="sng" algn="ctr">
                      <a:solidFill>
                        <a:srgbClr val="0047DB"/>
                      </a:solidFill>
                      <a:prstDash val="solid"/>
                      <a:round/>
                      <a:headEnd type="none" w="med" len="med"/>
                      <a:tailEnd type="none" w="med" len="med"/>
                    </a:lnT>
                    <a:lnB w="9525" cap="flat" cmpd="sng" algn="ctr">
                      <a:solidFill>
                        <a:srgbClr val="0047DB"/>
                      </a:solidFill>
                      <a:prstDash val="solid"/>
                      <a:round/>
                      <a:headEnd type="none" w="med" len="med"/>
                      <a:tailEnd type="none" w="med" len="med"/>
                    </a:lnB>
                    <a:noFill/>
                  </a:tcPr>
                </a:tc>
                <a:tc>
                  <a:txBody>
                    <a:bodyPr/>
                    <a:lstStyle/>
                    <a:p>
                      <a:pPr algn="ctr" rtl="0" fontAlgn="b"/>
                      <a:r>
                        <a:rPr lang="en-IE" sz="900" b="0" dirty="0">
                          <a:effectLst/>
                        </a:rPr>
                        <a:t>Creative skills</a:t>
                      </a:r>
                    </a:p>
                  </a:txBody>
                  <a:tcPr marL="28575" marR="28575" marT="19050" marB="19050" anchor="ctr">
                    <a:lnL w="9525" cap="flat" cmpd="sng" algn="ctr">
                      <a:solidFill>
                        <a:srgbClr val="2054DB"/>
                      </a:solidFill>
                      <a:prstDash val="solid"/>
                      <a:round/>
                      <a:headEnd type="none" w="med" len="med"/>
                      <a:tailEnd type="none" w="med" len="med"/>
                    </a:lnL>
                    <a:lnR w="9525" cap="flat" cmpd="sng" algn="ctr">
                      <a:solidFill>
                        <a:srgbClr val="2054DB"/>
                      </a:solidFill>
                      <a:prstDash val="solid"/>
                      <a:round/>
                      <a:headEnd type="none" w="med" len="med"/>
                      <a:tailEnd type="none" w="med" len="med"/>
                    </a:lnR>
                    <a:lnT w="9525" cap="flat" cmpd="sng" algn="ctr">
                      <a:solidFill>
                        <a:srgbClr val="0047DB"/>
                      </a:solidFill>
                      <a:prstDash val="solid"/>
                      <a:round/>
                      <a:headEnd type="none" w="med" len="med"/>
                      <a:tailEnd type="none" w="med" len="med"/>
                    </a:lnT>
                    <a:lnB w="9525" cap="flat" cmpd="sng" algn="ctr">
                      <a:solidFill>
                        <a:srgbClr val="0047DB"/>
                      </a:solidFill>
                      <a:prstDash val="solid"/>
                      <a:round/>
                      <a:headEnd type="none" w="med" len="med"/>
                      <a:tailEnd type="none" w="med" len="med"/>
                    </a:lnB>
                    <a:noFill/>
                  </a:tcPr>
                </a:tc>
                <a:tc>
                  <a:txBody>
                    <a:bodyPr/>
                    <a:lstStyle/>
                    <a:p>
                      <a:pPr algn="ctr" rtl="0" fontAlgn="b"/>
                      <a:r>
                        <a:rPr lang="en-IE" sz="900" i="1" kern="1200" dirty="0">
                          <a:solidFill>
                            <a:schemeClr val="tx1"/>
                          </a:solidFill>
                          <a:effectLst/>
                          <a:latin typeface="+mn-lt"/>
                          <a:ea typeface="+mn-ea"/>
                          <a:cs typeface="+mn-cs"/>
                        </a:rPr>
                        <a:t>I started thinking more and started having a big imagination</a:t>
                      </a:r>
                      <a:endParaRPr lang="en-IE" sz="900" b="0" i="1" dirty="0">
                        <a:effectLst/>
                      </a:endParaRPr>
                    </a:p>
                  </a:txBody>
                  <a:tcPr marL="28575" marR="28575" marT="19050" marB="19050" anchor="ctr">
                    <a:lnL w="9525" cap="flat" cmpd="sng" algn="ctr">
                      <a:solidFill>
                        <a:srgbClr val="2054DB"/>
                      </a:solidFill>
                      <a:prstDash val="solid"/>
                      <a:round/>
                      <a:headEnd type="none" w="med" len="med"/>
                      <a:tailEnd type="none" w="med" len="med"/>
                    </a:lnL>
                    <a:lnR w="9525" cap="flat" cmpd="sng" algn="ctr">
                      <a:solidFill>
                        <a:srgbClr val="2054DB"/>
                      </a:solidFill>
                      <a:prstDash val="solid"/>
                      <a:round/>
                      <a:headEnd type="none" w="med" len="med"/>
                      <a:tailEnd type="none" w="med" len="med"/>
                    </a:lnR>
                    <a:lnT w="9525" cap="flat" cmpd="sng" algn="ctr">
                      <a:solidFill>
                        <a:srgbClr val="0047DB"/>
                      </a:solidFill>
                      <a:prstDash val="solid"/>
                      <a:round/>
                      <a:headEnd type="none" w="med" len="med"/>
                      <a:tailEnd type="none" w="med" len="med"/>
                    </a:lnT>
                    <a:lnB w="9525" cap="flat" cmpd="sng" algn="ctr">
                      <a:solidFill>
                        <a:srgbClr val="0047DB"/>
                      </a:solidFill>
                      <a:prstDash val="solid"/>
                      <a:round/>
                      <a:headEnd type="none" w="med" len="med"/>
                      <a:tailEnd type="none" w="med" len="med"/>
                    </a:lnB>
                    <a:noFill/>
                  </a:tcPr>
                </a:tc>
                <a:tc>
                  <a:txBody>
                    <a:bodyPr/>
                    <a:lstStyle/>
                    <a:p>
                      <a:pPr algn="ctr" rtl="0" fontAlgn="b"/>
                      <a:r>
                        <a:rPr lang="en-IE" sz="900" b="0" i="0" kern="1200" dirty="0">
                          <a:solidFill>
                            <a:schemeClr val="tx1"/>
                          </a:solidFill>
                          <a:effectLst/>
                          <a:latin typeface="+mn-lt"/>
                          <a:ea typeface="+mn-ea"/>
                          <a:cs typeface="+mn-cs"/>
                        </a:rPr>
                        <a:t>Cognitive Traits – Imagination </a:t>
                      </a:r>
                      <a:endParaRPr lang="en-IE" sz="900" b="0" dirty="0">
                        <a:effectLst/>
                      </a:endParaRPr>
                    </a:p>
                  </a:txBody>
                  <a:tcPr marL="28575" marR="28575" marT="19050" marB="19050" anchor="ctr">
                    <a:lnL w="9525" cap="flat" cmpd="sng" algn="ctr">
                      <a:solidFill>
                        <a:srgbClr val="2054DB"/>
                      </a:solidFill>
                      <a:prstDash val="solid"/>
                      <a:round/>
                      <a:headEnd type="none" w="med" len="med"/>
                      <a:tailEnd type="none" w="med" len="med"/>
                    </a:lnL>
                    <a:lnR w="9525" cap="flat" cmpd="sng" algn="ctr">
                      <a:solidFill>
                        <a:srgbClr val="2054DB"/>
                      </a:solidFill>
                      <a:prstDash val="solid"/>
                      <a:round/>
                      <a:headEnd type="none" w="med" len="med"/>
                      <a:tailEnd type="none" w="med" len="med"/>
                    </a:lnR>
                    <a:lnT w="9525" cap="flat" cmpd="sng" algn="ctr">
                      <a:solidFill>
                        <a:srgbClr val="0047DB"/>
                      </a:solidFill>
                      <a:prstDash val="solid"/>
                      <a:round/>
                      <a:headEnd type="none" w="med" len="med"/>
                      <a:tailEnd type="none" w="med" len="med"/>
                    </a:lnT>
                    <a:lnB w="9525" cap="flat" cmpd="sng" algn="ctr">
                      <a:solidFill>
                        <a:srgbClr val="0047DB"/>
                      </a:solidFill>
                      <a:prstDash val="solid"/>
                      <a:round/>
                      <a:headEnd type="none" w="med" len="med"/>
                      <a:tailEnd type="none" w="med" len="med"/>
                    </a:lnB>
                    <a:noFill/>
                  </a:tcPr>
                </a:tc>
                <a:extLst>
                  <a:ext uri="{0D108BD9-81ED-4DB2-BD59-A6C34878D82A}">
                    <a16:rowId xmlns:a16="http://schemas.microsoft.com/office/drawing/2014/main" val="176696019"/>
                  </a:ext>
                </a:extLst>
              </a:tr>
              <a:tr h="514414">
                <a:tc>
                  <a:txBody>
                    <a:bodyPr/>
                    <a:lstStyle/>
                    <a:p>
                      <a:pPr algn="ctr" rtl="0" fontAlgn="b"/>
                      <a:r>
                        <a:rPr lang="en-IE" sz="900" b="0" dirty="0">
                          <a:effectLst/>
                        </a:rPr>
                        <a:t>2nd</a:t>
                      </a:r>
                    </a:p>
                  </a:txBody>
                  <a:tcPr marL="0" marR="0" marT="19050" marB="19050" anchor="ctr">
                    <a:lnL w="9525" cap="flat" cmpd="sng" algn="ctr">
                      <a:solidFill>
                        <a:srgbClr val="0047DB"/>
                      </a:solidFill>
                      <a:prstDash val="solid"/>
                      <a:round/>
                      <a:headEnd type="none" w="med" len="med"/>
                      <a:tailEnd type="none" w="med" len="med"/>
                    </a:lnL>
                    <a:lnR w="9525" cap="flat" cmpd="sng" algn="ctr">
                      <a:solidFill>
                        <a:srgbClr val="0047DB"/>
                      </a:solidFill>
                      <a:prstDash val="solid"/>
                      <a:round/>
                      <a:headEnd type="none" w="med" len="med"/>
                      <a:tailEnd type="none" w="med" len="med"/>
                    </a:lnR>
                    <a:lnT w="9525" cap="flat" cmpd="sng" algn="ctr">
                      <a:solidFill>
                        <a:srgbClr val="0047DB"/>
                      </a:solidFill>
                      <a:prstDash val="solid"/>
                      <a:round/>
                      <a:headEnd type="none" w="med" len="med"/>
                      <a:tailEnd type="none" w="med" len="med"/>
                    </a:lnT>
                    <a:lnB w="9525" cap="flat" cmpd="sng" algn="ctr">
                      <a:solidFill>
                        <a:srgbClr val="6073DB"/>
                      </a:solidFill>
                      <a:prstDash val="solid"/>
                      <a:round/>
                      <a:headEnd type="none" w="med" len="med"/>
                      <a:tailEnd type="none" w="med" len="med"/>
                    </a:lnB>
                    <a:noFill/>
                  </a:tcPr>
                </a:tc>
                <a:tc>
                  <a:txBody>
                    <a:bodyPr/>
                    <a:lstStyle/>
                    <a:p>
                      <a:pPr algn="ctr" rtl="0" fontAlgn="b"/>
                      <a:r>
                        <a:rPr lang="en-IE" sz="900" b="0" dirty="0">
                          <a:effectLst/>
                        </a:rPr>
                        <a:t>Communication skills</a:t>
                      </a:r>
                    </a:p>
                  </a:txBody>
                  <a:tcPr marL="0" marR="0" marT="19050" marB="19050" anchor="ctr">
                    <a:lnL w="9525" cap="flat" cmpd="sng" algn="ctr">
                      <a:solidFill>
                        <a:srgbClr val="0047DB"/>
                      </a:solidFill>
                      <a:prstDash val="solid"/>
                      <a:round/>
                      <a:headEnd type="none" w="med" len="med"/>
                      <a:tailEnd type="none" w="med" len="med"/>
                    </a:lnL>
                    <a:lnR w="9525" cap="flat" cmpd="sng" algn="ctr">
                      <a:solidFill>
                        <a:srgbClr val="0047DB"/>
                      </a:solidFill>
                      <a:prstDash val="solid"/>
                      <a:round/>
                      <a:headEnd type="none" w="med" len="med"/>
                      <a:tailEnd type="none" w="med" len="med"/>
                    </a:lnR>
                    <a:lnT w="9525" cap="flat" cmpd="sng" algn="ctr">
                      <a:solidFill>
                        <a:srgbClr val="0047DB"/>
                      </a:solidFill>
                      <a:prstDash val="solid"/>
                      <a:round/>
                      <a:headEnd type="none" w="med" len="med"/>
                      <a:tailEnd type="none" w="med" len="med"/>
                    </a:lnT>
                    <a:lnB w="9525" cap="flat" cmpd="sng" algn="ctr">
                      <a:solidFill>
                        <a:srgbClr val="6073DB"/>
                      </a:solidFill>
                      <a:prstDash val="solid"/>
                      <a:round/>
                      <a:headEnd type="none" w="med" len="med"/>
                      <a:tailEnd type="none" w="med" len="med"/>
                    </a:lnB>
                    <a:noFill/>
                  </a:tcPr>
                </a:tc>
                <a:tc>
                  <a:txBody>
                    <a:bodyPr/>
                    <a:lstStyle/>
                    <a:p>
                      <a:pPr algn="ctr" rtl="0" fontAlgn="b"/>
                      <a:r>
                        <a:rPr lang="en-IE" sz="900" b="0" i="1" kern="1200" dirty="0">
                          <a:solidFill>
                            <a:schemeClr val="tx1"/>
                          </a:solidFill>
                          <a:effectLst/>
                          <a:latin typeface="+mn-lt"/>
                          <a:ea typeface="+mn-ea"/>
                          <a:cs typeface="+mn-cs"/>
                        </a:rPr>
                        <a:t>I improved because everyone got to speak in the group and I felt more comfortable</a:t>
                      </a:r>
                      <a:r>
                        <a:rPr lang="en-IE" sz="900" b="0" i="0" kern="1200" dirty="0">
                          <a:solidFill>
                            <a:schemeClr val="tx1"/>
                          </a:solidFill>
                          <a:effectLst/>
                          <a:latin typeface="+mn-lt"/>
                          <a:ea typeface="+mn-ea"/>
                          <a:cs typeface="+mn-cs"/>
                        </a:rPr>
                        <a:t>.</a:t>
                      </a:r>
                      <a:endParaRPr lang="en-IE" sz="900" b="0" dirty="0">
                        <a:effectLst/>
                      </a:endParaRPr>
                    </a:p>
                  </a:txBody>
                  <a:tcPr marL="0" marR="0" marT="19050" marB="19050" anchor="ctr">
                    <a:lnL w="9525" cap="flat" cmpd="sng" algn="ctr">
                      <a:solidFill>
                        <a:srgbClr val="0047DB"/>
                      </a:solidFill>
                      <a:prstDash val="solid"/>
                      <a:round/>
                      <a:headEnd type="none" w="med" len="med"/>
                      <a:tailEnd type="none" w="med" len="med"/>
                    </a:lnL>
                    <a:lnR w="9525" cap="flat" cmpd="sng" algn="ctr">
                      <a:solidFill>
                        <a:srgbClr val="0047DB"/>
                      </a:solidFill>
                      <a:prstDash val="solid"/>
                      <a:round/>
                      <a:headEnd type="none" w="med" len="med"/>
                      <a:tailEnd type="none" w="med" len="med"/>
                    </a:lnR>
                    <a:lnT w="9525" cap="flat" cmpd="sng" algn="ctr">
                      <a:solidFill>
                        <a:srgbClr val="0047DB"/>
                      </a:solidFill>
                      <a:prstDash val="solid"/>
                      <a:round/>
                      <a:headEnd type="none" w="med" len="med"/>
                      <a:tailEnd type="none" w="med" len="med"/>
                    </a:lnT>
                    <a:lnB w="9525" cap="flat" cmpd="sng" algn="ctr">
                      <a:solidFill>
                        <a:srgbClr val="6073DB"/>
                      </a:solidFill>
                      <a:prstDash val="solid"/>
                      <a:round/>
                      <a:headEnd type="none" w="med" len="med"/>
                      <a:tailEnd type="none" w="med" len="med"/>
                    </a:lnB>
                    <a:noFill/>
                  </a:tcPr>
                </a:tc>
                <a:tc>
                  <a:txBody>
                    <a:bodyPr/>
                    <a:lstStyle/>
                    <a:p>
                      <a:pPr algn="ctr" rtl="0" fontAlgn="b"/>
                      <a:r>
                        <a:rPr lang="en-IE" sz="900" b="0" i="0" kern="1200" dirty="0">
                          <a:solidFill>
                            <a:schemeClr val="tx1"/>
                          </a:solidFill>
                          <a:effectLst/>
                          <a:latin typeface="+mn-lt"/>
                          <a:ea typeface="+mn-ea"/>
                          <a:cs typeface="+mn-cs"/>
                        </a:rPr>
                        <a:t>Understanding others views</a:t>
                      </a:r>
                      <a:endParaRPr lang="en-IE" sz="900" b="0" dirty="0">
                        <a:effectLst/>
                      </a:endParaRPr>
                    </a:p>
                  </a:txBody>
                  <a:tcPr marL="0" marR="0" marT="19050" marB="19050" anchor="ctr">
                    <a:lnL w="9525" cap="flat" cmpd="sng" algn="ctr">
                      <a:solidFill>
                        <a:srgbClr val="0047DB"/>
                      </a:solidFill>
                      <a:prstDash val="solid"/>
                      <a:round/>
                      <a:headEnd type="none" w="med" len="med"/>
                      <a:tailEnd type="none" w="med" len="med"/>
                    </a:lnL>
                    <a:lnR w="9525" cap="flat" cmpd="sng" algn="ctr">
                      <a:solidFill>
                        <a:srgbClr val="0047DB"/>
                      </a:solidFill>
                      <a:prstDash val="solid"/>
                      <a:round/>
                      <a:headEnd type="none" w="med" len="med"/>
                      <a:tailEnd type="none" w="med" len="med"/>
                    </a:lnR>
                    <a:lnT w="9525" cap="flat" cmpd="sng" algn="ctr">
                      <a:solidFill>
                        <a:srgbClr val="0047DB"/>
                      </a:solidFill>
                      <a:prstDash val="solid"/>
                      <a:round/>
                      <a:headEnd type="none" w="med" len="med"/>
                      <a:tailEnd type="none" w="med" len="med"/>
                    </a:lnT>
                    <a:lnB w="9525" cap="flat" cmpd="sng" algn="ctr">
                      <a:solidFill>
                        <a:srgbClr val="6073DB"/>
                      </a:solidFill>
                      <a:prstDash val="solid"/>
                      <a:round/>
                      <a:headEnd type="none" w="med" len="med"/>
                      <a:tailEnd type="none" w="med" len="med"/>
                    </a:lnB>
                    <a:noFill/>
                  </a:tcPr>
                </a:tc>
                <a:extLst>
                  <a:ext uri="{0D108BD9-81ED-4DB2-BD59-A6C34878D82A}">
                    <a16:rowId xmlns:a16="http://schemas.microsoft.com/office/drawing/2014/main" val="2443861296"/>
                  </a:ext>
                </a:extLst>
              </a:tr>
            </a:tbl>
          </a:graphicData>
        </a:graphic>
      </p:graphicFrame>
      <p:pic>
        <p:nvPicPr>
          <p:cNvPr id="33" name="Picture 2">
            <a:extLst>
              <a:ext uri="{FF2B5EF4-FFF2-40B4-BE49-F238E27FC236}">
                <a16:creationId xmlns:a16="http://schemas.microsoft.com/office/drawing/2014/main" id="{143BE269-0C4E-6F17-D3E6-C95F361DA4B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993" r="10061" b="1"/>
          <a:stretch/>
        </p:blipFill>
        <p:spPr bwMode="auto">
          <a:xfrm rot="5400000">
            <a:off x="4635840" y="389841"/>
            <a:ext cx="1037341" cy="19224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able&#10;&#10;Description automatically generated">
            <a:extLst>
              <a:ext uri="{FF2B5EF4-FFF2-40B4-BE49-F238E27FC236}">
                <a16:creationId xmlns:a16="http://schemas.microsoft.com/office/drawing/2014/main" id="{B77DF276-1691-C50F-3D74-D9E16CE773C7}"/>
              </a:ext>
            </a:extLst>
          </p:cNvPr>
          <p:cNvPicPr>
            <a:picLocks noChangeAspect="1"/>
          </p:cNvPicPr>
          <p:nvPr/>
        </p:nvPicPr>
        <p:blipFill>
          <a:blip r:embed="rId7"/>
          <a:stretch>
            <a:fillRect/>
          </a:stretch>
        </p:blipFill>
        <p:spPr>
          <a:xfrm>
            <a:off x="6422881" y="432340"/>
            <a:ext cx="3311967" cy="4002897"/>
          </a:xfrm>
          <a:prstGeom prst="rect">
            <a:avLst/>
          </a:prstGeom>
        </p:spPr>
      </p:pic>
    </p:spTree>
    <p:extLst>
      <p:ext uri="{BB962C8B-B14F-4D97-AF65-F5344CB8AC3E}">
        <p14:creationId xmlns:p14="http://schemas.microsoft.com/office/powerpoint/2010/main" val="100213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8" grpId="0" animBg="1"/>
      <p:bldP spid="34" grpId="0" animBg="1"/>
      <p:bldP spid="43" grpId="0"/>
      <p:bldP spid="25"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5E891A1-D2C4-A939-B199-7CAD6CF78271}"/>
              </a:ext>
            </a:extLst>
          </p:cNvPr>
          <p:cNvSpPr/>
          <p:nvPr/>
        </p:nvSpPr>
        <p:spPr>
          <a:xfrm flipV="1">
            <a:off x="23505" y="1488122"/>
            <a:ext cx="9905999" cy="4021320"/>
          </a:xfrm>
          <a:prstGeom prst="rect">
            <a:avLst/>
          </a:prstGeom>
          <a:gradFill>
            <a:gsLst>
              <a:gs pos="0">
                <a:srgbClr val="F475A6"/>
              </a:gs>
              <a:gs pos="32000">
                <a:srgbClr val="E8494D"/>
              </a:gs>
              <a:gs pos="100000">
                <a:srgbClr val="FC9319"/>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FBC0F2A-648B-2097-B585-5E3CFE898229}"/>
              </a:ext>
            </a:extLst>
          </p:cNvPr>
          <p:cNvSpPr/>
          <p:nvPr/>
        </p:nvSpPr>
        <p:spPr>
          <a:xfrm flipV="1">
            <a:off x="0" y="6146695"/>
            <a:ext cx="9953011" cy="717400"/>
          </a:xfrm>
          <a:prstGeom prst="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EB6852A-6C26-CAEC-7E2F-22A2BFABFF9C}"/>
              </a:ext>
            </a:extLst>
          </p:cNvPr>
          <p:cNvSpPr txBox="1"/>
          <p:nvPr/>
        </p:nvSpPr>
        <p:spPr>
          <a:xfrm>
            <a:off x="10555593" y="-1231313"/>
            <a:ext cx="184731" cy="369332"/>
          </a:xfrm>
          <a:prstGeom prst="rect">
            <a:avLst/>
          </a:prstGeom>
          <a:solidFill>
            <a:schemeClr val="accent2"/>
          </a:solidFill>
        </p:spPr>
        <p:txBody>
          <a:bodyPr wrap="none" rtlCol="0">
            <a:spAutoFit/>
          </a:bodyPr>
          <a:lstStyle/>
          <a:p>
            <a:endParaRPr lang="en-US"/>
          </a:p>
        </p:txBody>
      </p:sp>
      <p:sp>
        <p:nvSpPr>
          <p:cNvPr id="73" name="TextBox 72">
            <a:extLst>
              <a:ext uri="{FF2B5EF4-FFF2-40B4-BE49-F238E27FC236}">
                <a16:creationId xmlns:a16="http://schemas.microsoft.com/office/drawing/2014/main" id="{97CCC84D-C6DD-B011-156C-D60CC13CA561}"/>
              </a:ext>
            </a:extLst>
          </p:cNvPr>
          <p:cNvSpPr txBox="1"/>
          <p:nvPr/>
        </p:nvSpPr>
        <p:spPr>
          <a:xfrm>
            <a:off x="891938" y="-24016"/>
            <a:ext cx="8396556" cy="1323439"/>
          </a:xfrm>
          <a:prstGeom prst="rect">
            <a:avLst/>
          </a:prstGeom>
          <a:noFill/>
        </p:spPr>
        <p:txBody>
          <a:bodyPr wrap="square">
            <a:spAutoFit/>
          </a:bodyPr>
          <a:lstStyle/>
          <a:p>
            <a:pPr algn="ctr"/>
            <a:r>
              <a:rPr lang="en-GB" sz="4000" b="1" i="1" dirty="0">
                <a:solidFill>
                  <a:srgbClr val="1F497D"/>
                </a:solidFill>
                <a:effectLst/>
                <a:latin typeface="Calibri" panose="020F0502020204030204" pitchFamily="34" charset="0"/>
              </a:rPr>
              <a:t>Evaluation approaches for measuring the impact of open schooling </a:t>
            </a:r>
            <a:r>
              <a:rPr lang="en-GB" sz="4000" b="0" i="0" dirty="0">
                <a:solidFill>
                  <a:srgbClr val="1F497D"/>
                </a:solidFill>
                <a:effectLst/>
                <a:latin typeface="Calibri" panose="020F0502020204030204" pitchFamily="34" charset="0"/>
              </a:rPr>
              <a:t> </a:t>
            </a:r>
            <a:endParaRPr lang="en-US" sz="4000" dirty="0"/>
          </a:p>
        </p:txBody>
      </p:sp>
      <p:sp>
        <p:nvSpPr>
          <p:cNvPr id="78" name="Oval 77">
            <a:extLst>
              <a:ext uri="{FF2B5EF4-FFF2-40B4-BE49-F238E27FC236}">
                <a16:creationId xmlns:a16="http://schemas.microsoft.com/office/drawing/2014/main" id="{20A9BB13-6018-BAD0-9927-1AD527FE8C2C}"/>
              </a:ext>
            </a:extLst>
          </p:cNvPr>
          <p:cNvSpPr/>
          <p:nvPr/>
        </p:nvSpPr>
        <p:spPr>
          <a:xfrm>
            <a:off x="3297916" y="2135405"/>
            <a:ext cx="3348690" cy="28474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descr="MOST – ICSE – International Centre for Stem Education">
            <a:extLst>
              <a:ext uri="{FF2B5EF4-FFF2-40B4-BE49-F238E27FC236}">
                <a16:creationId xmlns:a16="http://schemas.microsoft.com/office/drawing/2014/main" id="{B566E640-C04F-4C45-5DC9-F010B9A9EA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8772" y="2789678"/>
            <a:ext cx="3017504" cy="1487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496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5E891A1-D2C4-A939-B199-7CAD6CF78271}"/>
              </a:ext>
            </a:extLst>
          </p:cNvPr>
          <p:cNvSpPr/>
          <p:nvPr/>
        </p:nvSpPr>
        <p:spPr>
          <a:xfrm>
            <a:off x="-12904" y="6100933"/>
            <a:ext cx="9918903" cy="802632"/>
          </a:xfrm>
          <a:prstGeom prst="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FBC0F2A-648B-2097-B585-5E3CFE898229}"/>
              </a:ext>
            </a:extLst>
          </p:cNvPr>
          <p:cNvSpPr/>
          <p:nvPr/>
        </p:nvSpPr>
        <p:spPr>
          <a:xfrm>
            <a:off x="-12903" y="1380727"/>
            <a:ext cx="9918903" cy="4766509"/>
          </a:xfrm>
          <a:prstGeom prst="rect">
            <a:avLst/>
          </a:prstGeom>
          <a:gradFill>
            <a:gsLst>
              <a:gs pos="0">
                <a:srgbClr val="F475A6"/>
              </a:gs>
              <a:gs pos="42000">
                <a:srgbClr val="E8494D"/>
              </a:gs>
              <a:gs pos="100000">
                <a:srgbClr val="FC9319"/>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EB6852A-6C26-CAEC-7E2F-22A2BFABFF9C}"/>
              </a:ext>
            </a:extLst>
          </p:cNvPr>
          <p:cNvSpPr txBox="1"/>
          <p:nvPr/>
        </p:nvSpPr>
        <p:spPr>
          <a:xfrm>
            <a:off x="10555593" y="-1231313"/>
            <a:ext cx="184731" cy="369332"/>
          </a:xfrm>
          <a:prstGeom prst="rect">
            <a:avLst/>
          </a:prstGeom>
          <a:solidFill>
            <a:schemeClr val="accent2"/>
          </a:solidFill>
        </p:spPr>
        <p:txBody>
          <a:bodyPr wrap="none" rtlCol="0">
            <a:spAutoFit/>
          </a:bodyPr>
          <a:lstStyle/>
          <a:p>
            <a:endParaRPr lang="en-US"/>
          </a:p>
        </p:txBody>
      </p:sp>
      <p:sp>
        <p:nvSpPr>
          <p:cNvPr id="18" name="Rectangle 17">
            <a:extLst>
              <a:ext uri="{FF2B5EF4-FFF2-40B4-BE49-F238E27FC236}">
                <a16:creationId xmlns:a16="http://schemas.microsoft.com/office/drawing/2014/main" id="{152C98AE-23ED-9CC0-0A0E-81733853B56B}"/>
              </a:ext>
            </a:extLst>
          </p:cNvPr>
          <p:cNvSpPr/>
          <p:nvPr/>
        </p:nvSpPr>
        <p:spPr>
          <a:xfrm>
            <a:off x="1366351" y="38697"/>
            <a:ext cx="10294126" cy="44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chemeClr val="accent1">
                    <a:lumMod val="50000"/>
                  </a:schemeClr>
                </a:solidFill>
              </a:rPr>
              <a:t>MOST - Meaningful Open Schooling Connects Schools To Communities </a:t>
            </a:r>
          </a:p>
          <a:p>
            <a:endParaRPr lang="en-US" sz="2200" b="1" dirty="0">
              <a:solidFill>
                <a:schemeClr val="accent1">
                  <a:lumMod val="50000"/>
                </a:schemeClr>
              </a:solidFill>
            </a:endParaRPr>
          </a:p>
          <a:p>
            <a:endParaRPr lang="en-US" sz="2200" b="1" dirty="0">
              <a:solidFill>
                <a:schemeClr val="accent1">
                  <a:lumMod val="50000"/>
                </a:schemeClr>
              </a:solidFill>
            </a:endParaRPr>
          </a:p>
        </p:txBody>
      </p:sp>
      <p:sp>
        <p:nvSpPr>
          <p:cNvPr id="21" name="TextBox 20">
            <a:extLst>
              <a:ext uri="{FF2B5EF4-FFF2-40B4-BE49-F238E27FC236}">
                <a16:creationId xmlns:a16="http://schemas.microsoft.com/office/drawing/2014/main" id="{82F71120-2CC5-1B15-05EB-72369232F9F6}"/>
              </a:ext>
            </a:extLst>
          </p:cNvPr>
          <p:cNvSpPr txBox="1"/>
          <p:nvPr/>
        </p:nvSpPr>
        <p:spPr>
          <a:xfrm>
            <a:off x="247186" y="6147236"/>
            <a:ext cx="6714727" cy="276999"/>
          </a:xfrm>
          <a:prstGeom prst="rect">
            <a:avLst/>
          </a:prstGeom>
          <a:noFill/>
        </p:spPr>
        <p:txBody>
          <a:bodyPr wrap="square">
            <a:spAutoFit/>
          </a:bodyPr>
          <a:lstStyle/>
          <a:p>
            <a:r>
              <a:rPr lang="en-US" sz="1200" b="1" dirty="0">
                <a:solidFill>
                  <a:srgbClr val="0070C0"/>
                </a:solidFill>
              </a:rPr>
              <a:t>EVALUATION TEAM:</a:t>
            </a:r>
            <a:endParaRPr lang="en-US" sz="1200" dirty="0"/>
          </a:p>
        </p:txBody>
      </p:sp>
      <p:sp>
        <p:nvSpPr>
          <p:cNvPr id="35" name="Rectangle 34">
            <a:extLst>
              <a:ext uri="{FF2B5EF4-FFF2-40B4-BE49-F238E27FC236}">
                <a16:creationId xmlns:a16="http://schemas.microsoft.com/office/drawing/2014/main" id="{9B1AE850-9A5B-9E3A-E556-0942DD4E68B2}"/>
              </a:ext>
            </a:extLst>
          </p:cNvPr>
          <p:cNvSpPr/>
          <p:nvPr/>
        </p:nvSpPr>
        <p:spPr>
          <a:xfrm>
            <a:off x="548017" y="507970"/>
            <a:ext cx="9751440" cy="1062999"/>
          </a:xfrm>
          <a:prstGeom prst="rect">
            <a:avLst/>
          </a:prstGeom>
          <a:noFill/>
          <a:ln w="25400"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400"/>
              </a:spcAft>
            </a:pPr>
            <a:r>
              <a:rPr lang="en-US" sz="1600" b="1" dirty="0">
                <a:solidFill>
                  <a:schemeClr val="accent1">
                    <a:lumMod val="50000"/>
                  </a:schemeClr>
                </a:solidFill>
              </a:rPr>
              <a:t>Objectives</a:t>
            </a:r>
            <a:r>
              <a:rPr lang="en-US" sz="1400" b="1" dirty="0">
                <a:solidFill>
                  <a:schemeClr val="accent1">
                    <a:lumMod val="50000"/>
                  </a:schemeClr>
                </a:solidFill>
              </a:rPr>
              <a:t>: </a:t>
            </a:r>
            <a:r>
              <a:rPr lang="en-US" sz="1400" dirty="0">
                <a:solidFill>
                  <a:schemeClr val="accent1">
                    <a:lumMod val="50000"/>
                  </a:schemeClr>
                </a:solidFill>
              </a:rPr>
              <a:t>to establish Open Schooling Communities across Europe and an European Open Schooling Network as means to:</a:t>
            </a:r>
          </a:p>
          <a:p>
            <a:pPr marL="285750" indent="-285750">
              <a:buFont typeface="Arial" panose="020B0604020202020204" pitchFamily="34" charset="0"/>
              <a:buChar char="•"/>
            </a:pPr>
            <a:r>
              <a:rPr lang="en-US" sz="1400" dirty="0">
                <a:solidFill>
                  <a:schemeClr val="accent1">
                    <a:lumMod val="50000"/>
                  </a:schemeClr>
                </a:solidFill>
              </a:rPr>
              <a:t>Raise interest in science and science related careers</a:t>
            </a:r>
          </a:p>
          <a:p>
            <a:pPr marL="285750" indent="-285750">
              <a:buFont typeface="Arial" panose="020B0604020202020204" pitchFamily="34" charset="0"/>
              <a:buChar char="•"/>
            </a:pPr>
            <a:r>
              <a:rPr lang="en-US" sz="1400" dirty="0">
                <a:solidFill>
                  <a:schemeClr val="accent1">
                    <a:lumMod val="50000"/>
                  </a:schemeClr>
                </a:solidFill>
              </a:rPr>
              <a:t>Increase scientific literacy and consciousness of and responsibility for environmental problems</a:t>
            </a:r>
          </a:p>
          <a:p>
            <a:endParaRPr lang="en-US" sz="1400" b="1" dirty="0">
              <a:solidFill>
                <a:schemeClr val="accent1">
                  <a:lumMod val="50000"/>
                </a:schemeClr>
              </a:solidFill>
            </a:endParaRPr>
          </a:p>
          <a:p>
            <a:r>
              <a:rPr lang="en-GB" sz="1400" dirty="0">
                <a:solidFill>
                  <a:schemeClr val="accent1">
                    <a:lumMod val="50000"/>
                  </a:schemeClr>
                </a:solidFill>
              </a:rPr>
              <a:t> </a:t>
            </a:r>
          </a:p>
          <a:p>
            <a:endParaRPr lang="en-US" sz="1600" dirty="0">
              <a:solidFill>
                <a:schemeClr val="accent1">
                  <a:lumMod val="50000"/>
                </a:schemeClr>
              </a:solidFill>
            </a:endParaRPr>
          </a:p>
        </p:txBody>
      </p:sp>
      <p:sp>
        <p:nvSpPr>
          <p:cNvPr id="36" name="Rounded Rectangle 35">
            <a:extLst>
              <a:ext uri="{FF2B5EF4-FFF2-40B4-BE49-F238E27FC236}">
                <a16:creationId xmlns:a16="http://schemas.microsoft.com/office/drawing/2014/main" id="{FB489E0B-236E-6541-C7A1-E1DD3933C7F2}"/>
              </a:ext>
            </a:extLst>
          </p:cNvPr>
          <p:cNvSpPr/>
          <p:nvPr/>
        </p:nvSpPr>
        <p:spPr>
          <a:xfrm>
            <a:off x="347531" y="1847968"/>
            <a:ext cx="4748916" cy="418087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707E81EC-73BE-70E6-9DA7-0D5F4BD74056}"/>
              </a:ext>
            </a:extLst>
          </p:cNvPr>
          <p:cNvSpPr/>
          <p:nvPr/>
        </p:nvSpPr>
        <p:spPr>
          <a:xfrm>
            <a:off x="720163" y="2014755"/>
            <a:ext cx="4703574" cy="1666058"/>
          </a:xfrm>
          <a:prstGeom prst="rect">
            <a:avLst/>
          </a:prstGeom>
          <a:noFill/>
          <a:ln w="28575" cmpd="dbl">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600" b="1" dirty="0">
              <a:solidFill>
                <a:srgbClr val="4A65D9"/>
              </a:solidFill>
            </a:endParaRPr>
          </a:p>
        </p:txBody>
      </p:sp>
      <p:sp>
        <p:nvSpPr>
          <p:cNvPr id="39" name="Rounded Rectangle 38">
            <a:extLst>
              <a:ext uri="{FF2B5EF4-FFF2-40B4-BE49-F238E27FC236}">
                <a16:creationId xmlns:a16="http://schemas.microsoft.com/office/drawing/2014/main" id="{FE1112D8-DDED-6E15-89EE-FB3BAF58063A}"/>
              </a:ext>
            </a:extLst>
          </p:cNvPr>
          <p:cNvSpPr/>
          <p:nvPr/>
        </p:nvSpPr>
        <p:spPr>
          <a:xfrm>
            <a:off x="5332911" y="1867139"/>
            <a:ext cx="4534848" cy="405198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959F0595-B32A-2A7C-19D3-BB03019AFF72}"/>
              </a:ext>
            </a:extLst>
          </p:cNvPr>
          <p:cNvSpPr/>
          <p:nvPr/>
        </p:nvSpPr>
        <p:spPr>
          <a:xfrm>
            <a:off x="6638244" y="1889704"/>
            <a:ext cx="4134544" cy="413661"/>
          </a:xfrm>
          <a:prstGeom prst="rect">
            <a:avLst/>
          </a:prstGeom>
          <a:noFill/>
          <a:ln w="25400" cmpd="dbl">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rgbClr val="4A65D9"/>
                </a:solidFill>
              </a:rPr>
              <a:t>Evaluation instruments</a:t>
            </a:r>
            <a:endParaRPr lang="en-US" sz="1400" b="1" dirty="0">
              <a:solidFill>
                <a:srgbClr val="4A65D9"/>
              </a:solidFill>
            </a:endParaRPr>
          </a:p>
          <a:p>
            <a:endParaRPr lang="en-US" sz="1600" dirty="0">
              <a:solidFill>
                <a:schemeClr val="bg1">
                  <a:lumMod val="65000"/>
                </a:schemeClr>
              </a:solidFill>
            </a:endParaRPr>
          </a:p>
        </p:txBody>
      </p:sp>
      <p:sp>
        <p:nvSpPr>
          <p:cNvPr id="20" name="Oval 19">
            <a:extLst>
              <a:ext uri="{FF2B5EF4-FFF2-40B4-BE49-F238E27FC236}">
                <a16:creationId xmlns:a16="http://schemas.microsoft.com/office/drawing/2014/main" id="{3D0A87E1-5E87-AE47-19F6-11AECB655C55}"/>
              </a:ext>
            </a:extLst>
          </p:cNvPr>
          <p:cNvSpPr/>
          <p:nvPr/>
        </p:nvSpPr>
        <p:spPr>
          <a:xfrm>
            <a:off x="8825535" y="5933094"/>
            <a:ext cx="846760" cy="723691"/>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DB56264-DBD0-A634-EE90-920AFABEFE62}"/>
              </a:ext>
            </a:extLst>
          </p:cNvPr>
          <p:cNvSpPr/>
          <p:nvPr/>
        </p:nvSpPr>
        <p:spPr>
          <a:xfrm>
            <a:off x="5723569" y="5955017"/>
            <a:ext cx="895178" cy="80561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Qr code&#10;&#10;Description automatically generated">
            <a:extLst>
              <a:ext uri="{FF2B5EF4-FFF2-40B4-BE49-F238E27FC236}">
                <a16:creationId xmlns:a16="http://schemas.microsoft.com/office/drawing/2014/main" id="{8665392A-FEA2-8FD0-B515-EB74BF6427AF}"/>
              </a:ext>
            </a:extLst>
          </p:cNvPr>
          <p:cNvPicPr>
            <a:picLocks noChangeAspect="1"/>
          </p:cNvPicPr>
          <p:nvPr/>
        </p:nvPicPr>
        <p:blipFill>
          <a:blip r:embed="rId5"/>
          <a:stretch>
            <a:fillRect/>
          </a:stretch>
        </p:blipFill>
        <p:spPr>
          <a:xfrm>
            <a:off x="7977276" y="5982369"/>
            <a:ext cx="699801" cy="699801"/>
          </a:xfrm>
          <a:prstGeom prst="rect">
            <a:avLst/>
          </a:prstGeom>
        </p:spPr>
      </p:pic>
      <p:sp>
        <p:nvSpPr>
          <p:cNvPr id="19" name="Oval 18">
            <a:extLst>
              <a:ext uri="{FF2B5EF4-FFF2-40B4-BE49-F238E27FC236}">
                <a16:creationId xmlns:a16="http://schemas.microsoft.com/office/drawing/2014/main" id="{4812ACDB-F5D2-D291-3EEA-E3D134A74833}"/>
              </a:ext>
            </a:extLst>
          </p:cNvPr>
          <p:cNvSpPr/>
          <p:nvPr/>
        </p:nvSpPr>
        <p:spPr>
          <a:xfrm>
            <a:off x="6830022" y="5955017"/>
            <a:ext cx="895178" cy="7949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DB09822-F6B5-3F0A-6D40-409C3E29049F}"/>
              </a:ext>
            </a:extLst>
          </p:cNvPr>
          <p:cNvSpPr txBox="1"/>
          <p:nvPr/>
        </p:nvSpPr>
        <p:spPr>
          <a:xfrm>
            <a:off x="8173060" y="5999947"/>
            <a:ext cx="487588" cy="646331"/>
          </a:xfrm>
          <a:prstGeom prst="rect">
            <a:avLst/>
          </a:prstGeom>
          <a:solidFill>
            <a:srgbClr val="FFFFFF">
              <a:alpha val="90980"/>
            </a:srgbClr>
          </a:solidFill>
        </p:spPr>
        <p:txBody>
          <a:bodyPr wrap="square" rtlCol="0">
            <a:spAutoFit/>
          </a:bodyPr>
          <a:lstStyle/>
          <a:p>
            <a:r>
              <a:rPr lang="en-US" sz="1200" dirty="0"/>
              <a:t>Your QR URL</a:t>
            </a:r>
          </a:p>
        </p:txBody>
      </p:sp>
      <p:pic>
        <p:nvPicPr>
          <p:cNvPr id="3" name="Imagen 2">
            <a:extLst>
              <a:ext uri="{FF2B5EF4-FFF2-40B4-BE49-F238E27FC236}">
                <a16:creationId xmlns:a16="http://schemas.microsoft.com/office/drawing/2014/main" id="{007600E2-4030-3542-98B2-C28ABC92C34E}"/>
              </a:ext>
            </a:extLst>
          </p:cNvPr>
          <p:cNvPicPr>
            <a:picLocks noChangeAspect="1"/>
          </p:cNvPicPr>
          <p:nvPr/>
        </p:nvPicPr>
        <p:blipFill>
          <a:blip r:embed="rId6"/>
          <a:stretch>
            <a:fillRect/>
          </a:stretch>
        </p:blipFill>
        <p:spPr>
          <a:xfrm>
            <a:off x="6912224" y="6179946"/>
            <a:ext cx="730774" cy="362680"/>
          </a:xfrm>
          <a:prstGeom prst="rect">
            <a:avLst/>
          </a:prstGeom>
        </p:spPr>
      </p:pic>
      <p:sp>
        <p:nvSpPr>
          <p:cNvPr id="2" name="CuadroTexto 1">
            <a:extLst>
              <a:ext uri="{FF2B5EF4-FFF2-40B4-BE49-F238E27FC236}">
                <a16:creationId xmlns:a16="http://schemas.microsoft.com/office/drawing/2014/main" id="{9662C621-1475-2047-88ED-25590A7E932E}"/>
              </a:ext>
            </a:extLst>
          </p:cNvPr>
          <p:cNvSpPr txBox="1"/>
          <p:nvPr/>
        </p:nvSpPr>
        <p:spPr>
          <a:xfrm>
            <a:off x="925575" y="4546160"/>
            <a:ext cx="4275498" cy="1384995"/>
          </a:xfrm>
          <a:prstGeom prst="rect">
            <a:avLst/>
          </a:prstGeom>
          <a:noFill/>
        </p:spPr>
        <p:txBody>
          <a:bodyPr wrap="square" rtlCol="0">
            <a:spAutoFit/>
          </a:bodyPr>
          <a:lstStyle/>
          <a:p>
            <a:r>
              <a:rPr lang="en-GB" sz="1200" dirty="0">
                <a:solidFill>
                  <a:srgbClr val="4A65D9"/>
                </a:solidFill>
              </a:rPr>
              <a:t>Mix methods</a:t>
            </a:r>
          </a:p>
          <a:p>
            <a:r>
              <a:rPr lang="en-GB" sz="1200" dirty="0">
                <a:solidFill>
                  <a:srgbClr val="4A65D9"/>
                </a:solidFill>
              </a:rPr>
              <a:t>Pre/post students’ questionnaires</a:t>
            </a:r>
          </a:p>
          <a:p>
            <a:r>
              <a:rPr lang="en-GB" sz="1200" dirty="0">
                <a:solidFill>
                  <a:srgbClr val="4A65D9"/>
                </a:solidFill>
              </a:rPr>
              <a:t>Teacher questionnaires</a:t>
            </a:r>
          </a:p>
          <a:p>
            <a:r>
              <a:rPr lang="en-GB" sz="1200" dirty="0">
                <a:solidFill>
                  <a:srgbClr val="4A65D9"/>
                </a:solidFill>
              </a:rPr>
              <a:t>Case study:</a:t>
            </a:r>
          </a:p>
          <a:p>
            <a:pPr marL="171450" indent="-171450">
              <a:buFont typeface="Arial" panose="020B0604020202020204" pitchFamily="34" charset="0"/>
              <a:buChar char="•"/>
            </a:pPr>
            <a:r>
              <a:rPr lang="en-GB" sz="1200" dirty="0">
                <a:solidFill>
                  <a:srgbClr val="4A65D9"/>
                </a:solidFill>
              </a:rPr>
              <a:t>Student group interview</a:t>
            </a:r>
          </a:p>
          <a:p>
            <a:pPr marL="171450" indent="-171450">
              <a:buFont typeface="Arial" panose="020B0604020202020204" pitchFamily="34" charset="0"/>
              <a:buChar char="•"/>
            </a:pPr>
            <a:r>
              <a:rPr lang="en-GB" sz="1200" dirty="0">
                <a:solidFill>
                  <a:srgbClr val="4A65D9"/>
                </a:solidFill>
              </a:rPr>
              <a:t>Adult group interviews (teacher, school leader, community members)</a:t>
            </a:r>
          </a:p>
        </p:txBody>
      </p:sp>
      <p:sp>
        <p:nvSpPr>
          <p:cNvPr id="4" name="Rectángulo redondeado 3">
            <a:extLst>
              <a:ext uri="{FF2B5EF4-FFF2-40B4-BE49-F238E27FC236}">
                <a16:creationId xmlns:a16="http://schemas.microsoft.com/office/drawing/2014/main" id="{182EC147-AB5E-EE45-88A5-191BB4409599}"/>
              </a:ext>
            </a:extLst>
          </p:cNvPr>
          <p:cNvSpPr/>
          <p:nvPr/>
        </p:nvSpPr>
        <p:spPr>
          <a:xfrm>
            <a:off x="944949" y="2443726"/>
            <a:ext cx="1759979" cy="1075048"/>
          </a:xfrm>
          <a:prstGeom prst="roundRect">
            <a:avLst/>
          </a:prstGeom>
          <a:gradFill>
            <a:gsLst>
              <a:gs pos="0">
                <a:srgbClr val="F475A6"/>
              </a:gs>
              <a:gs pos="42000">
                <a:srgbClr val="E8494D"/>
              </a:gs>
              <a:gs pos="100000">
                <a:srgbClr val="FC9319"/>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Participatory approach</a:t>
            </a:r>
          </a:p>
        </p:txBody>
      </p:sp>
      <p:sp>
        <p:nvSpPr>
          <p:cNvPr id="22" name="Rectángulo redondeado 21">
            <a:extLst>
              <a:ext uri="{FF2B5EF4-FFF2-40B4-BE49-F238E27FC236}">
                <a16:creationId xmlns:a16="http://schemas.microsoft.com/office/drawing/2014/main" id="{26A30D9D-EEF2-334D-92CC-AF41484DB12C}"/>
              </a:ext>
            </a:extLst>
          </p:cNvPr>
          <p:cNvSpPr/>
          <p:nvPr/>
        </p:nvSpPr>
        <p:spPr>
          <a:xfrm>
            <a:off x="2878742" y="2444055"/>
            <a:ext cx="1672521" cy="1075048"/>
          </a:xfrm>
          <a:prstGeom prst="roundRect">
            <a:avLst/>
          </a:prstGeom>
          <a:gradFill>
            <a:gsLst>
              <a:gs pos="0">
                <a:srgbClr val="F475A6"/>
              </a:gs>
              <a:gs pos="42000">
                <a:srgbClr val="E8494D"/>
              </a:gs>
              <a:gs pos="100000">
                <a:srgbClr val="FC9319"/>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t>Mix methods</a:t>
            </a:r>
            <a:endParaRPr lang="en-GB" dirty="0"/>
          </a:p>
        </p:txBody>
      </p:sp>
      <p:pic>
        <p:nvPicPr>
          <p:cNvPr id="25" name="Imagen 24">
            <a:extLst>
              <a:ext uri="{FF2B5EF4-FFF2-40B4-BE49-F238E27FC236}">
                <a16:creationId xmlns:a16="http://schemas.microsoft.com/office/drawing/2014/main" id="{343149A2-26CC-1C45-8568-5CFA82DB72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56" y="3782027"/>
            <a:ext cx="7086600" cy="764133"/>
          </a:xfrm>
          <a:prstGeom prst="rect">
            <a:avLst/>
          </a:prstGeom>
        </p:spPr>
      </p:pic>
      <p:pic>
        <p:nvPicPr>
          <p:cNvPr id="28" name="Imagen 27">
            <a:extLst>
              <a:ext uri="{FF2B5EF4-FFF2-40B4-BE49-F238E27FC236}">
                <a16:creationId xmlns:a16="http://schemas.microsoft.com/office/drawing/2014/main" id="{72952427-2321-AC40-9459-EFF6921558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53537" y="3458471"/>
            <a:ext cx="2414222" cy="2435124"/>
          </a:xfrm>
          <a:prstGeom prst="rect">
            <a:avLst/>
          </a:prstGeom>
        </p:spPr>
      </p:pic>
      <p:pic>
        <p:nvPicPr>
          <p:cNvPr id="26" name="Imagen 25">
            <a:extLst>
              <a:ext uri="{FF2B5EF4-FFF2-40B4-BE49-F238E27FC236}">
                <a16:creationId xmlns:a16="http://schemas.microsoft.com/office/drawing/2014/main" id="{360F278F-5812-3241-9BAB-7C30758BA04C}"/>
              </a:ext>
            </a:extLst>
          </p:cNvPr>
          <p:cNvPicPr>
            <a:picLocks noChangeAspect="1"/>
          </p:cNvPicPr>
          <p:nvPr/>
        </p:nvPicPr>
        <p:blipFill rotWithShape="1">
          <a:blip r:embed="rId9">
            <a:extLst>
              <a:ext uri="{28A0092B-C50C-407E-A947-70E740481C1C}">
                <a14:useLocalDpi xmlns:a14="http://schemas.microsoft.com/office/drawing/2010/main" val="0"/>
              </a:ext>
            </a:extLst>
          </a:blip>
          <a:srcRect l="2287"/>
          <a:stretch/>
        </p:blipFill>
        <p:spPr>
          <a:xfrm>
            <a:off x="5453717" y="2193815"/>
            <a:ext cx="2809372" cy="1719254"/>
          </a:xfrm>
          <a:prstGeom prst="rect">
            <a:avLst/>
          </a:prstGeom>
        </p:spPr>
      </p:pic>
      <p:sp>
        <p:nvSpPr>
          <p:cNvPr id="5" name="CuadroTexto 4">
            <a:extLst>
              <a:ext uri="{FF2B5EF4-FFF2-40B4-BE49-F238E27FC236}">
                <a16:creationId xmlns:a16="http://schemas.microsoft.com/office/drawing/2014/main" id="{01D9E50E-1B48-7D4B-B8FF-960FF48E3C05}"/>
              </a:ext>
            </a:extLst>
          </p:cNvPr>
          <p:cNvSpPr txBox="1"/>
          <p:nvPr/>
        </p:nvSpPr>
        <p:spPr>
          <a:xfrm>
            <a:off x="7886476" y="4586865"/>
            <a:ext cx="1569853" cy="276999"/>
          </a:xfrm>
          <a:prstGeom prst="rect">
            <a:avLst/>
          </a:prstGeom>
          <a:noFill/>
        </p:spPr>
        <p:txBody>
          <a:bodyPr wrap="none" rtlCol="0">
            <a:spAutoFit/>
          </a:bodyPr>
          <a:lstStyle/>
          <a:p>
            <a:r>
              <a:rPr lang="en-GB" sz="1200" dirty="0"/>
              <a:t>Teacher questionnaire</a:t>
            </a:r>
          </a:p>
        </p:txBody>
      </p:sp>
      <p:sp>
        <p:nvSpPr>
          <p:cNvPr id="29" name="CuadroTexto 28">
            <a:extLst>
              <a:ext uri="{FF2B5EF4-FFF2-40B4-BE49-F238E27FC236}">
                <a16:creationId xmlns:a16="http://schemas.microsoft.com/office/drawing/2014/main" id="{836DCDDB-3BFF-174E-8579-E2149B8B786C}"/>
              </a:ext>
            </a:extLst>
          </p:cNvPr>
          <p:cNvSpPr txBox="1"/>
          <p:nvPr/>
        </p:nvSpPr>
        <p:spPr>
          <a:xfrm>
            <a:off x="2013702" y="6189265"/>
            <a:ext cx="3159070" cy="646331"/>
          </a:xfrm>
          <a:prstGeom prst="rect">
            <a:avLst/>
          </a:prstGeom>
          <a:noFill/>
        </p:spPr>
        <p:txBody>
          <a:bodyPr wrap="none" rtlCol="0">
            <a:spAutoFit/>
          </a:bodyPr>
          <a:lstStyle/>
          <a:p>
            <a:r>
              <a:rPr lang="en-US" sz="1200" dirty="0">
                <a:solidFill>
                  <a:schemeClr val="accent1">
                    <a:lumMod val="50000"/>
                  </a:schemeClr>
                </a:solidFill>
              </a:rPr>
              <a:t>Marta Romero </a:t>
            </a:r>
            <a:r>
              <a:rPr lang="en-US" sz="1200" dirty="0" err="1">
                <a:solidFill>
                  <a:schemeClr val="accent1">
                    <a:lumMod val="50000"/>
                  </a:schemeClr>
                </a:solidFill>
              </a:rPr>
              <a:t>Ariza</a:t>
            </a:r>
            <a:endParaRPr lang="en-US" sz="1200" dirty="0">
              <a:solidFill>
                <a:schemeClr val="accent1">
                  <a:lumMod val="50000"/>
                </a:schemeClr>
              </a:solidFill>
            </a:endParaRPr>
          </a:p>
          <a:p>
            <a:r>
              <a:rPr lang="en-US" sz="1200" dirty="0">
                <a:solidFill>
                  <a:schemeClr val="accent1">
                    <a:lumMod val="50000"/>
                  </a:schemeClr>
                </a:solidFill>
              </a:rPr>
              <a:t>Antonio Quesada Armenteros</a:t>
            </a:r>
          </a:p>
          <a:p>
            <a:r>
              <a:rPr lang="en-US" sz="1200" dirty="0">
                <a:solidFill>
                  <a:schemeClr val="accent1">
                    <a:lumMod val="50000"/>
                  </a:schemeClr>
                </a:solidFill>
              </a:rPr>
              <a:t>Ana María Abril Gallego y María Martín </a:t>
            </a:r>
            <a:r>
              <a:rPr lang="en-US" sz="1200" dirty="0" err="1">
                <a:solidFill>
                  <a:schemeClr val="accent1">
                    <a:lumMod val="50000"/>
                  </a:schemeClr>
                </a:solidFill>
              </a:rPr>
              <a:t>Peciña</a:t>
            </a:r>
            <a:endParaRPr lang="en-GB" sz="1200" dirty="0">
              <a:solidFill>
                <a:schemeClr val="accent1">
                  <a:lumMod val="50000"/>
                </a:schemeClr>
              </a:solidFill>
            </a:endParaRPr>
          </a:p>
        </p:txBody>
      </p:sp>
      <p:sp>
        <p:nvSpPr>
          <p:cNvPr id="6" name="CuadroTexto 5">
            <a:extLst>
              <a:ext uri="{FF2B5EF4-FFF2-40B4-BE49-F238E27FC236}">
                <a16:creationId xmlns:a16="http://schemas.microsoft.com/office/drawing/2014/main" id="{C1FC69E3-A3CA-C94D-9BA1-15D514323B34}"/>
              </a:ext>
            </a:extLst>
          </p:cNvPr>
          <p:cNvSpPr txBox="1"/>
          <p:nvPr/>
        </p:nvSpPr>
        <p:spPr>
          <a:xfrm>
            <a:off x="1442904" y="1933331"/>
            <a:ext cx="2574487" cy="369332"/>
          </a:xfrm>
          <a:prstGeom prst="rect">
            <a:avLst/>
          </a:prstGeom>
          <a:noFill/>
        </p:spPr>
        <p:txBody>
          <a:bodyPr wrap="none" rtlCol="0">
            <a:spAutoFit/>
          </a:bodyPr>
          <a:lstStyle/>
          <a:p>
            <a:r>
              <a:rPr lang="en-GB" b="1" dirty="0">
                <a:solidFill>
                  <a:srgbClr val="4A65D9"/>
                </a:solidFill>
              </a:rPr>
              <a:t>Evaluation </a:t>
            </a:r>
            <a:r>
              <a:rPr lang="en-US" b="1" dirty="0">
                <a:solidFill>
                  <a:srgbClr val="4A65D9"/>
                </a:solidFill>
              </a:rPr>
              <a:t>methodology</a:t>
            </a:r>
            <a:endParaRPr lang="en-GB" b="1" dirty="0">
              <a:solidFill>
                <a:srgbClr val="4A65D9"/>
              </a:solidFill>
            </a:endParaRPr>
          </a:p>
        </p:txBody>
      </p:sp>
    </p:spTree>
    <p:extLst>
      <p:ext uri="{BB962C8B-B14F-4D97-AF65-F5344CB8AC3E}">
        <p14:creationId xmlns:p14="http://schemas.microsoft.com/office/powerpoint/2010/main" val="350497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5E891A1-D2C4-A939-B199-7CAD6CF78271}"/>
              </a:ext>
            </a:extLst>
          </p:cNvPr>
          <p:cNvSpPr/>
          <p:nvPr/>
        </p:nvSpPr>
        <p:spPr>
          <a:xfrm>
            <a:off x="-12904" y="6100933"/>
            <a:ext cx="9918903" cy="802632"/>
          </a:xfrm>
          <a:prstGeom prst="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FBC0F2A-648B-2097-B585-5E3CFE898229}"/>
              </a:ext>
            </a:extLst>
          </p:cNvPr>
          <p:cNvSpPr/>
          <p:nvPr/>
        </p:nvSpPr>
        <p:spPr>
          <a:xfrm>
            <a:off x="-12903" y="1380727"/>
            <a:ext cx="9918903" cy="4766509"/>
          </a:xfrm>
          <a:prstGeom prst="rect">
            <a:avLst/>
          </a:prstGeom>
          <a:gradFill>
            <a:gsLst>
              <a:gs pos="0">
                <a:srgbClr val="F475A6"/>
              </a:gs>
              <a:gs pos="42000">
                <a:srgbClr val="E8494D"/>
              </a:gs>
              <a:gs pos="100000">
                <a:srgbClr val="FC9319"/>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sp>
        <p:nvSpPr>
          <p:cNvPr id="8" name="TextBox 7">
            <a:extLst>
              <a:ext uri="{FF2B5EF4-FFF2-40B4-BE49-F238E27FC236}">
                <a16:creationId xmlns:a16="http://schemas.microsoft.com/office/drawing/2014/main" id="{BEB6852A-6C26-CAEC-7E2F-22A2BFABFF9C}"/>
              </a:ext>
            </a:extLst>
          </p:cNvPr>
          <p:cNvSpPr txBox="1"/>
          <p:nvPr/>
        </p:nvSpPr>
        <p:spPr>
          <a:xfrm>
            <a:off x="10555593" y="-1231313"/>
            <a:ext cx="184731" cy="369332"/>
          </a:xfrm>
          <a:prstGeom prst="rect">
            <a:avLst/>
          </a:prstGeom>
          <a:solidFill>
            <a:schemeClr val="accent2"/>
          </a:solidFill>
        </p:spPr>
        <p:txBody>
          <a:bodyPr wrap="none" rtlCol="0">
            <a:spAutoFit/>
          </a:bodyPr>
          <a:lstStyle/>
          <a:p>
            <a:endParaRPr lang="en-US"/>
          </a:p>
        </p:txBody>
      </p:sp>
      <p:sp>
        <p:nvSpPr>
          <p:cNvPr id="21" name="TextBox 20">
            <a:extLst>
              <a:ext uri="{FF2B5EF4-FFF2-40B4-BE49-F238E27FC236}">
                <a16:creationId xmlns:a16="http://schemas.microsoft.com/office/drawing/2014/main" id="{82F71120-2CC5-1B15-05EB-72369232F9F6}"/>
              </a:ext>
            </a:extLst>
          </p:cNvPr>
          <p:cNvSpPr txBox="1"/>
          <p:nvPr/>
        </p:nvSpPr>
        <p:spPr>
          <a:xfrm>
            <a:off x="247186" y="6147236"/>
            <a:ext cx="6714727" cy="276999"/>
          </a:xfrm>
          <a:prstGeom prst="rect">
            <a:avLst/>
          </a:prstGeom>
          <a:noFill/>
        </p:spPr>
        <p:txBody>
          <a:bodyPr wrap="square">
            <a:spAutoFit/>
          </a:bodyPr>
          <a:lstStyle/>
          <a:p>
            <a:r>
              <a:rPr lang="en-US" sz="1200" b="1" dirty="0">
                <a:solidFill>
                  <a:schemeClr val="accent1">
                    <a:lumMod val="50000"/>
                  </a:schemeClr>
                </a:solidFill>
              </a:rPr>
              <a:t>EVALUATION TEAM:</a:t>
            </a:r>
          </a:p>
        </p:txBody>
      </p:sp>
      <p:sp>
        <p:nvSpPr>
          <p:cNvPr id="38" name="Rounded Rectangle 37">
            <a:extLst>
              <a:ext uri="{FF2B5EF4-FFF2-40B4-BE49-F238E27FC236}">
                <a16:creationId xmlns:a16="http://schemas.microsoft.com/office/drawing/2014/main" id="{509717B8-5316-B3B6-7098-7764B7501472}"/>
              </a:ext>
            </a:extLst>
          </p:cNvPr>
          <p:cNvSpPr/>
          <p:nvPr/>
        </p:nvSpPr>
        <p:spPr>
          <a:xfrm>
            <a:off x="303637" y="2033925"/>
            <a:ext cx="4134544" cy="384856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912126C6-C6BB-C6B9-9208-A37DA5A25987}"/>
              </a:ext>
            </a:extLst>
          </p:cNvPr>
          <p:cNvSpPr/>
          <p:nvPr/>
        </p:nvSpPr>
        <p:spPr>
          <a:xfrm>
            <a:off x="7292355" y="2765008"/>
            <a:ext cx="4094495" cy="3239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chemeClr val="bg1"/>
                </a:solidFill>
              </a:rPr>
              <a:t>Strategies for impact:</a:t>
            </a:r>
          </a:p>
        </p:txBody>
      </p:sp>
      <p:sp>
        <p:nvSpPr>
          <p:cNvPr id="42" name="Rectangle 41">
            <a:extLst>
              <a:ext uri="{FF2B5EF4-FFF2-40B4-BE49-F238E27FC236}">
                <a16:creationId xmlns:a16="http://schemas.microsoft.com/office/drawing/2014/main" id="{CB33BC42-F05B-1109-10C8-405BD87338E1}"/>
              </a:ext>
            </a:extLst>
          </p:cNvPr>
          <p:cNvSpPr/>
          <p:nvPr/>
        </p:nvSpPr>
        <p:spPr>
          <a:xfrm>
            <a:off x="588852" y="2420188"/>
            <a:ext cx="4884763" cy="1696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chemeClr val="accent1">
                    <a:lumMod val="50000"/>
                  </a:schemeClr>
                </a:solidFill>
              </a:rPr>
              <a:t>Expected, Preliminary or Current Results</a:t>
            </a:r>
            <a:r>
              <a:rPr lang="en-US" sz="1600" b="1" dirty="0">
                <a:solidFill>
                  <a:srgbClr val="4A65D9"/>
                </a:solidFill>
              </a:rPr>
              <a:t>: </a:t>
            </a:r>
            <a:r>
              <a:rPr lang="en-GB" sz="1400" dirty="0">
                <a:solidFill>
                  <a:schemeClr val="tx1">
                    <a:lumMod val="75000"/>
                    <a:lumOff val="25000"/>
                  </a:schemeClr>
                </a:solidFill>
              </a:rPr>
              <a:t> </a:t>
            </a:r>
            <a:endParaRPr lang="en-US" sz="1400" dirty="0">
              <a:solidFill>
                <a:schemeClr val="tx1">
                  <a:lumMod val="75000"/>
                  <a:lumOff val="25000"/>
                </a:schemeClr>
              </a:solidFill>
            </a:endParaRPr>
          </a:p>
        </p:txBody>
      </p:sp>
      <p:sp>
        <p:nvSpPr>
          <p:cNvPr id="52" name="Oval 51">
            <a:extLst>
              <a:ext uri="{FF2B5EF4-FFF2-40B4-BE49-F238E27FC236}">
                <a16:creationId xmlns:a16="http://schemas.microsoft.com/office/drawing/2014/main" id="{54A94A01-6900-ACDB-4EFB-86C6D515B7CF}"/>
              </a:ext>
            </a:extLst>
          </p:cNvPr>
          <p:cNvSpPr/>
          <p:nvPr/>
        </p:nvSpPr>
        <p:spPr>
          <a:xfrm>
            <a:off x="7838993" y="6115896"/>
            <a:ext cx="846760" cy="723691"/>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E3002E24-4F8A-EBE1-C2F5-85EC6EE3CE8E}"/>
              </a:ext>
            </a:extLst>
          </p:cNvPr>
          <p:cNvSpPr/>
          <p:nvPr/>
        </p:nvSpPr>
        <p:spPr>
          <a:xfrm>
            <a:off x="5723569" y="6029967"/>
            <a:ext cx="895178" cy="80561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descr="Qr code&#10;&#10;Description automatically generated">
            <a:extLst>
              <a:ext uri="{FF2B5EF4-FFF2-40B4-BE49-F238E27FC236}">
                <a16:creationId xmlns:a16="http://schemas.microsoft.com/office/drawing/2014/main" id="{269E247C-A1B5-2F30-FEEF-9A91B5DA8C1F}"/>
              </a:ext>
            </a:extLst>
          </p:cNvPr>
          <p:cNvPicPr>
            <a:picLocks noChangeAspect="1"/>
          </p:cNvPicPr>
          <p:nvPr/>
        </p:nvPicPr>
        <p:blipFill>
          <a:blip r:embed="rId5"/>
          <a:stretch>
            <a:fillRect/>
          </a:stretch>
        </p:blipFill>
        <p:spPr>
          <a:xfrm>
            <a:off x="8856298" y="6109027"/>
            <a:ext cx="699801" cy="699801"/>
          </a:xfrm>
          <a:prstGeom prst="rect">
            <a:avLst/>
          </a:prstGeom>
        </p:spPr>
      </p:pic>
      <p:sp>
        <p:nvSpPr>
          <p:cNvPr id="17" name="Oval 16">
            <a:extLst>
              <a:ext uri="{FF2B5EF4-FFF2-40B4-BE49-F238E27FC236}">
                <a16:creationId xmlns:a16="http://schemas.microsoft.com/office/drawing/2014/main" id="{AB25C3B6-390D-33DD-4B72-BF32B88414D8}"/>
              </a:ext>
            </a:extLst>
          </p:cNvPr>
          <p:cNvSpPr/>
          <p:nvPr/>
        </p:nvSpPr>
        <p:spPr>
          <a:xfrm>
            <a:off x="6830022" y="6074937"/>
            <a:ext cx="895178" cy="7949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4CE5477-8E59-6447-16DE-D066CC43B987}"/>
              </a:ext>
            </a:extLst>
          </p:cNvPr>
          <p:cNvSpPr txBox="1"/>
          <p:nvPr/>
        </p:nvSpPr>
        <p:spPr>
          <a:xfrm>
            <a:off x="9052082" y="6126605"/>
            <a:ext cx="487588" cy="646331"/>
          </a:xfrm>
          <a:prstGeom prst="rect">
            <a:avLst/>
          </a:prstGeom>
          <a:solidFill>
            <a:srgbClr val="FFFFFF">
              <a:alpha val="90980"/>
            </a:srgbClr>
          </a:solidFill>
        </p:spPr>
        <p:txBody>
          <a:bodyPr wrap="square" rtlCol="0">
            <a:spAutoFit/>
          </a:bodyPr>
          <a:lstStyle/>
          <a:p>
            <a:r>
              <a:rPr lang="en-US" sz="1200" dirty="0"/>
              <a:t>Your QR URL</a:t>
            </a:r>
          </a:p>
        </p:txBody>
      </p:sp>
      <p:pic>
        <p:nvPicPr>
          <p:cNvPr id="19" name="Imagen 18">
            <a:extLst>
              <a:ext uri="{FF2B5EF4-FFF2-40B4-BE49-F238E27FC236}">
                <a16:creationId xmlns:a16="http://schemas.microsoft.com/office/drawing/2014/main" id="{5FF162CB-941A-1E42-8E0C-8755F3B10584}"/>
              </a:ext>
            </a:extLst>
          </p:cNvPr>
          <p:cNvPicPr>
            <a:picLocks noChangeAspect="1"/>
          </p:cNvPicPr>
          <p:nvPr/>
        </p:nvPicPr>
        <p:blipFill>
          <a:blip r:embed="rId6"/>
          <a:stretch>
            <a:fillRect/>
          </a:stretch>
        </p:blipFill>
        <p:spPr>
          <a:xfrm>
            <a:off x="6912224" y="6299866"/>
            <a:ext cx="730774" cy="362680"/>
          </a:xfrm>
          <a:prstGeom prst="rect">
            <a:avLst/>
          </a:prstGeom>
        </p:spPr>
      </p:pic>
      <p:sp>
        <p:nvSpPr>
          <p:cNvPr id="22" name="Rectangle 17">
            <a:extLst>
              <a:ext uri="{FF2B5EF4-FFF2-40B4-BE49-F238E27FC236}">
                <a16:creationId xmlns:a16="http://schemas.microsoft.com/office/drawing/2014/main" id="{7740A01B-3E85-AE4A-81C2-16A38F793003}"/>
              </a:ext>
            </a:extLst>
          </p:cNvPr>
          <p:cNvSpPr/>
          <p:nvPr/>
        </p:nvSpPr>
        <p:spPr>
          <a:xfrm>
            <a:off x="1323942" y="127732"/>
            <a:ext cx="10294126" cy="44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chemeClr val="accent1">
                    <a:lumMod val="50000"/>
                  </a:schemeClr>
                </a:solidFill>
              </a:rPr>
              <a:t>MOST - Meaningful Open Schooling Connects Schools To Communities </a:t>
            </a:r>
          </a:p>
          <a:p>
            <a:endParaRPr lang="en-US" sz="2200" b="1" dirty="0">
              <a:solidFill>
                <a:schemeClr val="accent1">
                  <a:lumMod val="50000"/>
                </a:schemeClr>
              </a:solidFill>
            </a:endParaRPr>
          </a:p>
          <a:p>
            <a:endParaRPr lang="en-US" sz="2200" b="1" dirty="0">
              <a:solidFill>
                <a:schemeClr val="accent1">
                  <a:lumMod val="50000"/>
                </a:schemeClr>
              </a:solidFill>
            </a:endParaRPr>
          </a:p>
        </p:txBody>
      </p:sp>
      <p:sp>
        <p:nvSpPr>
          <p:cNvPr id="2" name="Rectángulo redondeado 1">
            <a:extLst>
              <a:ext uri="{FF2B5EF4-FFF2-40B4-BE49-F238E27FC236}">
                <a16:creationId xmlns:a16="http://schemas.microsoft.com/office/drawing/2014/main" id="{6E292BC3-099A-9D4D-B4EF-EF5D2CA338CE}"/>
              </a:ext>
            </a:extLst>
          </p:cNvPr>
          <p:cNvSpPr/>
          <p:nvPr/>
        </p:nvSpPr>
        <p:spPr>
          <a:xfrm>
            <a:off x="1580893" y="601318"/>
            <a:ext cx="1708878" cy="749509"/>
          </a:xfrm>
          <a:prstGeom prst="round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School manual</a:t>
            </a:r>
            <a:endParaRPr lang="en-GB" dirty="0"/>
          </a:p>
        </p:txBody>
      </p:sp>
      <p:sp>
        <p:nvSpPr>
          <p:cNvPr id="23" name="Rectángulo redondeado 22">
            <a:extLst>
              <a:ext uri="{FF2B5EF4-FFF2-40B4-BE49-F238E27FC236}">
                <a16:creationId xmlns:a16="http://schemas.microsoft.com/office/drawing/2014/main" id="{48E8B9EF-D2B8-6040-89BB-CC05978432B5}"/>
              </a:ext>
            </a:extLst>
          </p:cNvPr>
          <p:cNvSpPr/>
          <p:nvPr/>
        </p:nvSpPr>
        <p:spPr>
          <a:xfrm>
            <a:off x="3525361" y="589371"/>
            <a:ext cx="2685260" cy="749509"/>
          </a:xfrm>
          <a:prstGeom prst="round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a:t>Pedagogical guidelines</a:t>
            </a:r>
          </a:p>
          <a:p>
            <a:pPr algn="ctr"/>
            <a:r>
              <a:rPr lang="en-GB" dirty="0"/>
              <a:t>Exemplary materials</a:t>
            </a:r>
          </a:p>
        </p:txBody>
      </p:sp>
      <p:sp>
        <p:nvSpPr>
          <p:cNvPr id="24" name="Rectángulo redondeado 23">
            <a:extLst>
              <a:ext uri="{FF2B5EF4-FFF2-40B4-BE49-F238E27FC236}">
                <a16:creationId xmlns:a16="http://schemas.microsoft.com/office/drawing/2014/main" id="{B016118B-61C8-AC48-AD71-9418D7AE749C}"/>
              </a:ext>
            </a:extLst>
          </p:cNvPr>
          <p:cNvSpPr/>
          <p:nvPr/>
        </p:nvSpPr>
        <p:spPr>
          <a:xfrm>
            <a:off x="6414048" y="602677"/>
            <a:ext cx="2271705" cy="749509"/>
          </a:xfrm>
          <a:prstGeom prst="round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a:t>Guidelines for Fairs</a:t>
            </a:r>
          </a:p>
          <a:p>
            <a:pPr algn="ctr"/>
            <a:r>
              <a:rPr lang="en-GB" dirty="0"/>
              <a:t>Regional Partnership</a:t>
            </a:r>
          </a:p>
        </p:txBody>
      </p:sp>
      <p:sp>
        <p:nvSpPr>
          <p:cNvPr id="4" name="CuadroTexto 3">
            <a:extLst>
              <a:ext uri="{FF2B5EF4-FFF2-40B4-BE49-F238E27FC236}">
                <a16:creationId xmlns:a16="http://schemas.microsoft.com/office/drawing/2014/main" id="{4A377E21-C1A5-F046-AC79-55843CB8A846}"/>
              </a:ext>
            </a:extLst>
          </p:cNvPr>
          <p:cNvSpPr txBox="1"/>
          <p:nvPr/>
        </p:nvSpPr>
        <p:spPr>
          <a:xfrm>
            <a:off x="663359" y="2926972"/>
            <a:ext cx="5832758" cy="2862322"/>
          </a:xfrm>
          <a:prstGeom prst="rect">
            <a:avLst/>
          </a:prstGeom>
          <a:noFill/>
        </p:spPr>
        <p:txBody>
          <a:bodyPr wrap="square" rtlCol="0">
            <a:spAutoFit/>
          </a:bodyPr>
          <a:lstStyle/>
          <a:p>
            <a:r>
              <a:rPr lang="en-GB" dirty="0">
                <a:solidFill>
                  <a:schemeClr val="accent1">
                    <a:lumMod val="50000"/>
                  </a:schemeClr>
                </a:solidFill>
              </a:rPr>
              <a:t>254 School-Community-Projects (SCP)</a:t>
            </a:r>
          </a:p>
          <a:p>
            <a:r>
              <a:rPr lang="en-GB" dirty="0">
                <a:solidFill>
                  <a:schemeClr val="accent1">
                    <a:lumMod val="50000"/>
                  </a:schemeClr>
                </a:solidFill>
              </a:rPr>
              <a:t>35.298 participants from 10 countries </a:t>
            </a:r>
          </a:p>
          <a:p>
            <a:r>
              <a:rPr lang="en-GB" dirty="0">
                <a:solidFill>
                  <a:schemeClr val="accent1">
                    <a:lumMod val="50000"/>
                  </a:schemeClr>
                </a:solidFill>
              </a:rPr>
              <a:t>8966 students </a:t>
            </a:r>
          </a:p>
          <a:p>
            <a:r>
              <a:rPr lang="en-GB" dirty="0">
                <a:solidFill>
                  <a:schemeClr val="accent1">
                    <a:lumMod val="50000"/>
                  </a:schemeClr>
                </a:solidFill>
              </a:rPr>
              <a:t>1.123 teachers</a:t>
            </a:r>
          </a:p>
          <a:p>
            <a:r>
              <a:rPr lang="en-GB" dirty="0">
                <a:solidFill>
                  <a:schemeClr val="accent1">
                    <a:lumMod val="50000"/>
                  </a:schemeClr>
                </a:solidFill>
              </a:rPr>
              <a:t>25.190 people from the community</a:t>
            </a:r>
          </a:p>
          <a:p>
            <a:endParaRPr lang="en-GB" dirty="0">
              <a:solidFill>
                <a:schemeClr val="accent1">
                  <a:lumMod val="50000"/>
                </a:schemeClr>
              </a:solidFill>
            </a:endParaRPr>
          </a:p>
          <a:p>
            <a:r>
              <a:rPr lang="en-GB" b="1" dirty="0">
                <a:solidFill>
                  <a:schemeClr val="accent1">
                    <a:lumMod val="50000"/>
                  </a:schemeClr>
                </a:solidFill>
              </a:rPr>
              <a:t>Challenges for evaluation</a:t>
            </a:r>
          </a:p>
          <a:p>
            <a:r>
              <a:rPr lang="en-GB" dirty="0">
                <a:solidFill>
                  <a:schemeClr val="accent1">
                    <a:lumMod val="50000"/>
                  </a:schemeClr>
                </a:solidFill>
              </a:rPr>
              <a:t>A wide variety of SCP</a:t>
            </a:r>
          </a:p>
          <a:p>
            <a:r>
              <a:rPr lang="en-GB" dirty="0">
                <a:solidFill>
                  <a:schemeClr val="accent1">
                    <a:lumMod val="50000"/>
                  </a:schemeClr>
                </a:solidFill>
              </a:rPr>
              <a:t>A wide student age range</a:t>
            </a:r>
          </a:p>
          <a:p>
            <a:endParaRPr lang="en-GB" dirty="0">
              <a:solidFill>
                <a:schemeClr val="accent1">
                  <a:lumMod val="50000"/>
                </a:schemeClr>
              </a:solidFill>
            </a:endParaRPr>
          </a:p>
        </p:txBody>
      </p:sp>
      <p:sp>
        <p:nvSpPr>
          <p:cNvPr id="7" name="CuadroTexto 6">
            <a:extLst>
              <a:ext uri="{FF2B5EF4-FFF2-40B4-BE49-F238E27FC236}">
                <a16:creationId xmlns:a16="http://schemas.microsoft.com/office/drawing/2014/main" id="{9D84D1F0-0F7F-0A43-9321-12E08DB3341C}"/>
              </a:ext>
            </a:extLst>
          </p:cNvPr>
          <p:cNvSpPr txBox="1"/>
          <p:nvPr/>
        </p:nvSpPr>
        <p:spPr>
          <a:xfrm>
            <a:off x="2013702" y="6189265"/>
            <a:ext cx="3159070" cy="646331"/>
          </a:xfrm>
          <a:prstGeom prst="rect">
            <a:avLst/>
          </a:prstGeom>
          <a:noFill/>
        </p:spPr>
        <p:txBody>
          <a:bodyPr wrap="none" rtlCol="0">
            <a:spAutoFit/>
          </a:bodyPr>
          <a:lstStyle/>
          <a:p>
            <a:r>
              <a:rPr lang="en-US" sz="1200" dirty="0">
                <a:solidFill>
                  <a:schemeClr val="accent1">
                    <a:lumMod val="50000"/>
                  </a:schemeClr>
                </a:solidFill>
              </a:rPr>
              <a:t>Marta Romero </a:t>
            </a:r>
            <a:r>
              <a:rPr lang="en-US" sz="1200" dirty="0" err="1">
                <a:solidFill>
                  <a:schemeClr val="accent1">
                    <a:lumMod val="50000"/>
                  </a:schemeClr>
                </a:solidFill>
              </a:rPr>
              <a:t>Ariza</a:t>
            </a:r>
            <a:endParaRPr lang="en-US" sz="1200" dirty="0">
              <a:solidFill>
                <a:schemeClr val="accent1">
                  <a:lumMod val="50000"/>
                </a:schemeClr>
              </a:solidFill>
            </a:endParaRPr>
          </a:p>
          <a:p>
            <a:r>
              <a:rPr lang="en-US" sz="1200" dirty="0">
                <a:solidFill>
                  <a:schemeClr val="accent1">
                    <a:lumMod val="50000"/>
                  </a:schemeClr>
                </a:solidFill>
              </a:rPr>
              <a:t>Antonio Quesada Armenteros</a:t>
            </a:r>
          </a:p>
          <a:p>
            <a:r>
              <a:rPr lang="en-US" sz="1200" dirty="0">
                <a:solidFill>
                  <a:schemeClr val="accent1">
                    <a:lumMod val="50000"/>
                  </a:schemeClr>
                </a:solidFill>
              </a:rPr>
              <a:t>Ana María Abril Gallego y María Martín </a:t>
            </a:r>
            <a:r>
              <a:rPr lang="en-US" sz="1200" dirty="0" err="1">
                <a:solidFill>
                  <a:schemeClr val="accent1">
                    <a:lumMod val="50000"/>
                  </a:schemeClr>
                </a:solidFill>
              </a:rPr>
              <a:t>Peciña</a:t>
            </a:r>
            <a:endParaRPr lang="en-GB" sz="1200" dirty="0">
              <a:solidFill>
                <a:schemeClr val="accent1">
                  <a:lumMod val="50000"/>
                </a:schemeClr>
              </a:solidFill>
            </a:endParaRPr>
          </a:p>
        </p:txBody>
      </p:sp>
      <p:pic>
        <p:nvPicPr>
          <p:cNvPr id="10" name="Imagen 9">
            <a:extLst>
              <a:ext uri="{FF2B5EF4-FFF2-40B4-BE49-F238E27FC236}">
                <a16:creationId xmlns:a16="http://schemas.microsoft.com/office/drawing/2014/main" id="{45604273-938A-5140-816D-A95BDF38848D}"/>
              </a:ext>
            </a:extLst>
          </p:cNvPr>
          <p:cNvPicPr>
            <a:picLocks noChangeAspect="1"/>
          </p:cNvPicPr>
          <p:nvPr/>
        </p:nvPicPr>
        <p:blipFill>
          <a:blip r:embed="rId7"/>
          <a:stretch>
            <a:fillRect/>
          </a:stretch>
        </p:blipFill>
        <p:spPr>
          <a:xfrm>
            <a:off x="4754721" y="1747353"/>
            <a:ext cx="2370941" cy="1630573"/>
          </a:xfrm>
          <a:prstGeom prst="rect">
            <a:avLst/>
          </a:prstGeom>
        </p:spPr>
      </p:pic>
      <p:sp>
        <p:nvSpPr>
          <p:cNvPr id="11" name="CuadroTexto 10">
            <a:extLst>
              <a:ext uri="{FF2B5EF4-FFF2-40B4-BE49-F238E27FC236}">
                <a16:creationId xmlns:a16="http://schemas.microsoft.com/office/drawing/2014/main" id="{08084FB8-3FE8-9848-B4F2-16B9B2C37A43}"/>
              </a:ext>
            </a:extLst>
          </p:cNvPr>
          <p:cNvSpPr txBox="1"/>
          <p:nvPr/>
        </p:nvSpPr>
        <p:spPr>
          <a:xfrm>
            <a:off x="332968" y="791406"/>
            <a:ext cx="1146211" cy="369332"/>
          </a:xfrm>
          <a:prstGeom prst="rect">
            <a:avLst/>
          </a:prstGeom>
          <a:noFill/>
        </p:spPr>
        <p:txBody>
          <a:bodyPr wrap="none" rtlCol="0">
            <a:spAutoFit/>
          </a:bodyPr>
          <a:lstStyle/>
          <a:p>
            <a:r>
              <a:rPr lang="en-GB" b="1" dirty="0">
                <a:solidFill>
                  <a:schemeClr val="accent1">
                    <a:lumMod val="50000"/>
                  </a:schemeClr>
                </a:solidFill>
              </a:rPr>
              <a:t>Resources</a:t>
            </a:r>
          </a:p>
        </p:txBody>
      </p:sp>
      <p:pic>
        <p:nvPicPr>
          <p:cNvPr id="13" name="Imagen 12">
            <a:extLst>
              <a:ext uri="{FF2B5EF4-FFF2-40B4-BE49-F238E27FC236}">
                <a16:creationId xmlns:a16="http://schemas.microsoft.com/office/drawing/2014/main" id="{42A43BC1-EDCE-C649-B63B-3BAEEFC9BA8C}"/>
              </a:ext>
            </a:extLst>
          </p:cNvPr>
          <p:cNvPicPr>
            <a:picLocks noChangeAspect="1"/>
          </p:cNvPicPr>
          <p:nvPr/>
        </p:nvPicPr>
        <p:blipFill>
          <a:blip r:embed="rId8"/>
          <a:stretch>
            <a:fillRect/>
          </a:stretch>
        </p:blipFill>
        <p:spPr>
          <a:xfrm>
            <a:off x="5473615" y="3504924"/>
            <a:ext cx="3925219" cy="2403525"/>
          </a:xfrm>
          <a:prstGeom prst="rect">
            <a:avLst/>
          </a:prstGeom>
        </p:spPr>
      </p:pic>
    </p:spTree>
    <p:extLst>
      <p:ext uri="{BB962C8B-B14F-4D97-AF65-F5344CB8AC3E}">
        <p14:creationId xmlns:p14="http://schemas.microsoft.com/office/powerpoint/2010/main" val="2854272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5E891A1-D2C4-A939-B199-7CAD6CF78271}"/>
              </a:ext>
            </a:extLst>
          </p:cNvPr>
          <p:cNvSpPr/>
          <p:nvPr/>
        </p:nvSpPr>
        <p:spPr>
          <a:xfrm>
            <a:off x="-12904" y="6100933"/>
            <a:ext cx="9918903" cy="802632"/>
          </a:xfrm>
          <a:prstGeom prst="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FBC0F2A-648B-2097-B585-5E3CFE898229}"/>
              </a:ext>
            </a:extLst>
          </p:cNvPr>
          <p:cNvSpPr/>
          <p:nvPr/>
        </p:nvSpPr>
        <p:spPr>
          <a:xfrm>
            <a:off x="-12903" y="568423"/>
            <a:ext cx="9918903" cy="5578813"/>
          </a:xfrm>
          <a:prstGeom prst="rect">
            <a:avLst/>
          </a:prstGeom>
          <a:gradFill>
            <a:gsLst>
              <a:gs pos="0">
                <a:srgbClr val="F475A6"/>
              </a:gs>
              <a:gs pos="42000">
                <a:srgbClr val="E8494D"/>
              </a:gs>
              <a:gs pos="100000">
                <a:srgbClr val="FC9319"/>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EB6852A-6C26-CAEC-7E2F-22A2BFABFF9C}"/>
              </a:ext>
            </a:extLst>
          </p:cNvPr>
          <p:cNvSpPr txBox="1"/>
          <p:nvPr/>
        </p:nvSpPr>
        <p:spPr>
          <a:xfrm>
            <a:off x="10555593" y="-1231313"/>
            <a:ext cx="184731" cy="369332"/>
          </a:xfrm>
          <a:prstGeom prst="rect">
            <a:avLst/>
          </a:prstGeom>
          <a:solidFill>
            <a:schemeClr val="accent2"/>
          </a:solidFill>
        </p:spPr>
        <p:txBody>
          <a:bodyPr wrap="none" rtlCol="0">
            <a:spAutoFit/>
          </a:bodyPr>
          <a:lstStyle/>
          <a:p>
            <a:endParaRPr lang="en-US"/>
          </a:p>
        </p:txBody>
      </p:sp>
      <p:sp>
        <p:nvSpPr>
          <p:cNvPr id="56" name="TextBox 55">
            <a:extLst>
              <a:ext uri="{FF2B5EF4-FFF2-40B4-BE49-F238E27FC236}">
                <a16:creationId xmlns:a16="http://schemas.microsoft.com/office/drawing/2014/main" id="{0273829E-2C03-5AC4-AA54-525C0E642233}"/>
              </a:ext>
            </a:extLst>
          </p:cNvPr>
          <p:cNvSpPr txBox="1"/>
          <p:nvPr/>
        </p:nvSpPr>
        <p:spPr>
          <a:xfrm>
            <a:off x="-1519823" y="610444"/>
            <a:ext cx="4519553" cy="369332"/>
          </a:xfrm>
          <a:prstGeom prst="rect">
            <a:avLst/>
          </a:prstGeom>
          <a:noFill/>
        </p:spPr>
        <p:txBody>
          <a:bodyPr wrap="square" rtlCol="0">
            <a:spAutoFit/>
          </a:bodyPr>
          <a:lstStyle/>
          <a:p>
            <a:pPr algn="ctr"/>
            <a:r>
              <a:rPr lang="en-US" b="1" dirty="0">
                <a:solidFill>
                  <a:schemeClr val="bg1"/>
                </a:solidFill>
              </a:rPr>
              <a:t> Project Map     </a:t>
            </a:r>
          </a:p>
        </p:txBody>
      </p:sp>
      <p:sp>
        <p:nvSpPr>
          <p:cNvPr id="75" name="TextBox 74">
            <a:extLst>
              <a:ext uri="{FF2B5EF4-FFF2-40B4-BE49-F238E27FC236}">
                <a16:creationId xmlns:a16="http://schemas.microsoft.com/office/drawing/2014/main" id="{B5F5BAF8-5700-6F17-430D-8F497BF196B7}"/>
              </a:ext>
            </a:extLst>
          </p:cNvPr>
          <p:cNvSpPr txBox="1"/>
          <p:nvPr/>
        </p:nvSpPr>
        <p:spPr>
          <a:xfrm>
            <a:off x="397086" y="6207196"/>
            <a:ext cx="4847569" cy="830997"/>
          </a:xfrm>
          <a:prstGeom prst="rect">
            <a:avLst/>
          </a:prstGeom>
          <a:noFill/>
        </p:spPr>
        <p:txBody>
          <a:bodyPr wrap="square">
            <a:spAutoFit/>
          </a:bodyPr>
          <a:lstStyle/>
          <a:p>
            <a:r>
              <a:rPr lang="en-US" sz="1200" b="1" dirty="0">
                <a:solidFill>
                  <a:schemeClr val="accent1">
                    <a:lumMod val="50000"/>
                  </a:schemeClr>
                </a:solidFill>
              </a:rPr>
              <a:t>Project Coordinator: </a:t>
            </a:r>
          </a:p>
          <a:p>
            <a:pPr marL="1298575"/>
            <a:r>
              <a:rPr lang="es-ES" sz="1200" b="1" dirty="0" err="1">
                <a:solidFill>
                  <a:schemeClr val="accent1">
                    <a:lumMod val="50000"/>
                  </a:schemeClr>
                </a:solidFill>
              </a:rPr>
              <a:t>Katja</a:t>
            </a:r>
            <a:r>
              <a:rPr lang="es-ES" sz="1200" b="1" dirty="0">
                <a:solidFill>
                  <a:schemeClr val="accent1">
                    <a:lumMod val="50000"/>
                  </a:schemeClr>
                </a:solidFill>
              </a:rPr>
              <a:t> </a:t>
            </a:r>
            <a:r>
              <a:rPr lang="es-ES" sz="1200" b="1" dirty="0" err="1">
                <a:solidFill>
                  <a:schemeClr val="accent1">
                    <a:lumMod val="50000"/>
                  </a:schemeClr>
                </a:solidFill>
              </a:rPr>
              <a:t>Maass</a:t>
            </a:r>
            <a:endParaRPr lang="es-ES" sz="1200" b="1" dirty="0">
              <a:solidFill>
                <a:schemeClr val="accent1">
                  <a:lumMod val="50000"/>
                </a:schemeClr>
              </a:solidFill>
            </a:endParaRPr>
          </a:p>
          <a:p>
            <a:pPr marL="1298575"/>
            <a:r>
              <a:rPr lang="es-ES" sz="1200" b="1" dirty="0" err="1">
                <a:solidFill>
                  <a:schemeClr val="accent1">
                    <a:lumMod val="50000"/>
                  </a:schemeClr>
                </a:solidFill>
              </a:rPr>
              <a:t>University</a:t>
            </a:r>
            <a:r>
              <a:rPr lang="es-ES" sz="1200" b="1" dirty="0">
                <a:solidFill>
                  <a:schemeClr val="accent1">
                    <a:lumMod val="50000"/>
                  </a:schemeClr>
                </a:solidFill>
              </a:rPr>
              <a:t> of </a:t>
            </a:r>
            <a:r>
              <a:rPr lang="es-ES" sz="1200" b="1" dirty="0" err="1">
                <a:solidFill>
                  <a:schemeClr val="accent1">
                    <a:lumMod val="50000"/>
                  </a:schemeClr>
                </a:solidFill>
              </a:rPr>
              <a:t>Education</a:t>
            </a:r>
            <a:r>
              <a:rPr lang="es-ES" sz="1200" b="1" dirty="0">
                <a:solidFill>
                  <a:schemeClr val="accent1">
                    <a:lumMod val="50000"/>
                  </a:schemeClr>
                </a:solidFill>
              </a:rPr>
              <a:t> </a:t>
            </a:r>
            <a:r>
              <a:rPr lang="es-ES" sz="1200" b="1" dirty="0" err="1">
                <a:solidFill>
                  <a:schemeClr val="accent1">
                    <a:lumMod val="50000"/>
                  </a:schemeClr>
                </a:solidFill>
              </a:rPr>
              <a:t>Freiburg</a:t>
            </a:r>
            <a:r>
              <a:rPr lang="es-ES" sz="1200" b="1" dirty="0">
                <a:solidFill>
                  <a:schemeClr val="accent1">
                    <a:lumMod val="50000"/>
                  </a:schemeClr>
                </a:solidFill>
              </a:rPr>
              <a:t> (PHFR)</a:t>
            </a:r>
          </a:p>
          <a:p>
            <a:pPr marL="1298575"/>
            <a:r>
              <a:rPr lang="en-US" sz="1200" b="1" dirty="0">
                <a:solidFill>
                  <a:srgbClr val="0070C0"/>
                </a:solidFill>
              </a:rPr>
              <a:t>: </a:t>
            </a:r>
            <a:r>
              <a:rPr lang="en-US" sz="1200" dirty="0"/>
              <a:t> </a:t>
            </a:r>
          </a:p>
        </p:txBody>
      </p:sp>
      <p:sp>
        <p:nvSpPr>
          <p:cNvPr id="50" name="Oval 49">
            <a:extLst>
              <a:ext uri="{FF2B5EF4-FFF2-40B4-BE49-F238E27FC236}">
                <a16:creationId xmlns:a16="http://schemas.microsoft.com/office/drawing/2014/main" id="{DF55340A-89C8-7D8D-5F9A-40217218795C}"/>
              </a:ext>
            </a:extLst>
          </p:cNvPr>
          <p:cNvSpPr/>
          <p:nvPr/>
        </p:nvSpPr>
        <p:spPr>
          <a:xfrm>
            <a:off x="8825535" y="5933094"/>
            <a:ext cx="846760" cy="723691"/>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E3DDEA6-9E04-FDCE-F973-9CEA7BAD9BCA}"/>
              </a:ext>
            </a:extLst>
          </p:cNvPr>
          <p:cNvSpPr/>
          <p:nvPr/>
        </p:nvSpPr>
        <p:spPr>
          <a:xfrm>
            <a:off x="5723569" y="5955017"/>
            <a:ext cx="895178" cy="80561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descr="Qr code&#10;&#10;Description automatically generated">
            <a:extLst>
              <a:ext uri="{FF2B5EF4-FFF2-40B4-BE49-F238E27FC236}">
                <a16:creationId xmlns:a16="http://schemas.microsoft.com/office/drawing/2014/main" id="{20515886-4746-B877-7A6A-FA24B3FE2FB0}"/>
              </a:ext>
            </a:extLst>
          </p:cNvPr>
          <p:cNvPicPr>
            <a:picLocks noChangeAspect="1"/>
          </p:cNvPicPr>
          <p:nvPr/>
        </p:nvPicPr>
        <p:blipFill>
          <a:blip r:embed="rId5"/>
          <a:stretch>
            <a:fillRect/>
          </a:stretch>
        </p:blipFill>
        <p:spPr>
          <a:xfrm>
            <a:off x="7977276" y="5982369"/>
            <a:ext cx="699801" cy="699801"/>
          </a:xfrm>
          <a:prstGeom prst="rect">
            <a:avLst/>
          </a:prstGeom>
        </p:spPr>
      </p:pic>
      <p:sp>
        <p:nvSpPr>
          <p:cNvPr id="72" name="Oval 71">
            <a:extLst>
              <a:ext uri="{FF2B5EF4-FFF2-40B4-BE49-F238E27FC236}">
                <a16:creationId xmlns:a16="http://schemas.microsoft.com/office/drawing/2014/main" id="{6246241F-B432-9FDE-676B-5A74E873E955}"/>
              </a:ext>
            </a:extLst>
          </p:cNvPr>
          <p:cNvSpPr/>
          <p:nvPr/>
        </p:nvSpPr>
        <p:spPr>
          <a:xfrm>
            <a:off x="6830022" y="5955017"/>
            <a:ext cx="895178" cy="7949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9D5456E5-B192-3164-7E24-423751C7549D}"/>
              </a:ext>
            </a:extLst>
          </p:cNvPr>
          <p:cNvSpPr txBox="1"/>
          <p:nvPr/>
        </p:nvSpPr>
        <p:spPr>
          <a:xfrm>
            <a:off x="8173060" y="5999947"/>
            <a:ext cx="487588" cy="646331"/>
          </a:xfrm>
          <a:prstGeom prst="rect">
            <a:avLst/>
          </a:prstGeom>
          <a:solidFill>
            <a:srgbClr val="FFFFFF">
              <a:alpha val="90980"/>
            </a:srgbClr>
          </a:solidFill>
        </p:spPr>
        <p:txBody>
          <a:bodyPr wrap="square" rtlCol="0">
            <a:spAutoFit/>
          </a:bodyPr>
          <a:lstStyle/>
          <a:p>
            <a:r>
              <a:rPr lang="en-US" sz="1200" dirty="0"/>
              <a:t>Your QR URL</a:t>
            </a:r>
          </a:p>
        </p:txBody>
      </p:sp>
      <p:sp>
        <p:nvSpPr>
          <p:cNvPr id="4" name="TextBox 3">
            <a:extLst>
              <a:ext uri="{FF2B5EF4-FFF2-40B4-BE49-F238E27FC236}">
                <a16:creationId xmlns:a16="http://schemas.microsoft.com/office/drawing/2014/main" id="{7C3D8879-9C08-CCD9-5BDD-91B93262AEC8}"/>
              </a:ext>
            </a:extLst>
          </p:cNvPr>
          <p:cNvSpPr txBox="1"/>
          <p:nvPr/>
        </p:nvSpPr>
        <p:spPr>
          <a:xfrm>
            <a:off x="3938170" y="5437160"/>
            <a:ext cx="5783704" cy="369332"/>
          </a:xfrm>
          <a:prstGeom prst="rect">
            <a:avLst/>
          </a:prstGeom>
          <a:noFill/>
          <a:ln>
            <a:solidFill>
              <a:schemeClr val="bg1">
                <a:lumMod val="85000"/>
              </a:schemeClr>
            </a:solidFill>
          </a:ln>
        </p:spPr>
        <p:txBody>
          <a:bodyPr wrap="square" rtlCol="0">
            <a:spAutoFit/>
          </a:bodyPr>
          <a:lstStyle/>
          <a:p>
            <a:pPr algn="ctr"/>
            <a:r>
              <a:rPr lang="en-US" dirty="0"/>
              <a:t>https://</a:t>
            </a:r>
            <a:r>
              <a:rPr lang="en-US" dirty="0" err="1"/>
              <a:t>icse.eu</a:t>
            </a:r>
            <a:r>
              <a:rPr lang="en-US" dirty="0"/>
              <a:t>/international-projects/most/</a:t>
            </a:r>
          </a:p>
        </p:txBody>
      </p:sp>
      <p:pic>
        <p:nvPicPr>
          <p:cNvPr id="20" name="Imagen 19">
            <a:extLst>
              <a:ext uri="{FF2B5EF4-FFF2-40B4-BE49-F238E27FC236}">
                <a16:creationId xmlns:a16="http://schemas.microsoft.com/office/drawing/2014/main" id="{4113C4A6-031D-7047-8569-FD90523321ED}"/>
              </a:ext>
            </a:extLst>
          </p:cNvPr>
          <p:cNvPicPr>
            <a:picLocks noChangeAspect="1"/>
          </p:cNvPicPr>
          <p:nvPr/>
        </p:nvPicPr>
        <p:blipFill>
          <a:blip r:embed="rId6"/>
          <a:stretch>
            <a:fillRect/>
          </a:stretch>
        </p:blipFill>
        <p:spPr>
          <a:xfrm>
            <a:off x="6912224" y="6179946"/>
            <a:ext cx="730774" cy="362680"/>
          </a:xfrm>
          <a:prstGeom prst="rect">
            <a:avLst/>
          </a:prstGeom>
        </p:spPr>
      </p:pic>
      <p:sp>
        <p:nvSpPr>
          <p:cNvPr id="21" name="Rectangle 17">
            <a:extLst>
              <a:ext uri="{FF2B5EF4-FFF2-40B4-BE49-F238E27FC236}">
                <a16:creationId xmlns:a16="http://schemas.microsoft.com/office/drawing/2014/main" id="{058B0BF8-5F64-3C42-B535-08F97D4140BF}"/>
              </a:ext>
            </a:extLst>
          </p:cNvPr>
          <p:cNvSpPr/>
          <p:nvPr/>
        </p:nvSpPr>
        <p:spPr>
          <a:xfrm>
            <a:off x="1471684" y="86944"/>
            <a:ext cx="10294126" cy="44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chemeClr val="accent1">
                    <a:lumMod val="50000"/>
                  </a:schemeClr>
                </a:solidFill>
              </a:rPr>
              <a:t>MOST - Meaningful Open Schooling Connects Schools To Communities </a:t>
            </a:r>
          </a:p>
          <a:p>
            <a:endParaRPr lang="en-US" sz="2200" b="1" dirty="0">
              <a:solidFill>
                <a:schemeClr val="accent1">
                  <a:lumMod val="50000"/>
                </a:schemeClr>
              </a:solidFill>
            </a:endParaRPr>
          </a:p>
          <a:p>
            <a:endParaRPr lang="en-US" sz="2200" b="1" dirty="0">
              <a:solidFill>
                <a:schemeClr val="accent1">
                  <a:lumMod val="50000"/>
                </a:schemeClr>
              </a:solidFill>
            </a:endParaRPr>
          </a:p>
        </p:txBody>
      </p:sp>
      <p:pic>
        <p:nvPicPr>
          <p:cNvPr id="7" name="Imagen 6">
            <a:extLst>
              <a:ext uri="{FF2B5EF4-FFF2-40B4-BE49-F238E27FC236}">
                <a16:creationId xmlns:a16="http://schemas.microsoft.com/office/drawing/2014/main" id="{E30E57AB-09D2-C04A-975A-16708A00412B}"/>
              </a:ext>
            </a:extLst>
          </p:cNvPr>
          <p:cNvPicPr>
            <a:picLocks noChangeAspect="1"/>
          </p:cNvPicPr>
          <p:nvPr/>
        </p:nvPicPr>
        <p:blipFill>
          <a:blip r:embed="rId7"/>
          <a:stretch>
            <a:fillRect/>
          </a:stretch>
        </p:blipFill>
        <p:spPr>
          <a:xfrm>
            <a:off x="1748001" y="751220"/>
            <a:ext cx="7122457" cy="4416918"/>
          </a:xfrm>
          <a:prstGeom prst="rect">
            <a:avLst/>
          </a:prstGeom>
        </p:spPr>
      </p:pic>
    </p:spTree>
    <p:extLst>
      <p:ext uri="{BB962C8B-B14F-4D97-AF65-F5344CB8AC3E}">
        <p14:creationId xmlns:p14="http://schemas.microsoft.com/office/powerpoint/2010/main" val="783769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5E891A1-D2C4-A939-B199-7CAD6CF78271}"/>
              </a:ext>
            </a:extLst>
          </p:cNvPr>
          <p:cNvSpPr/>
          <p:nvPr/>
        </p:nvSpPr>
        <p:spPr>
          <a:xfrm flipV="1">
            <a:off x="23505" y="1488122"/>
            <a:ext cx="9905999" cy="4021320"/>
          </a:xfrm>
          <a:prstGeom prst="rect">
            <a:avLst/>
          </a:prstGeom>
          <a:gradFill>
            <a:gsLst>
              <a:gs pos="0">
                <a:srgbClr val="F475A6"/>
              </a:gs>
              <a:gs pos="32000">
                <a:srgbClr val="E8494D"/>
              </a:gs>
              <a:gs pos="100000">
                <a:srgbClr val="FC9319"/>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FBC0F2A-648B-2097-B585-5E3CFE898229}"/>
              </a:ext>
            </a:extLst>
          </p:cNvPr>
          <p:cNvSpPr/>
          <p:nvPr/>
        </p:nvSpPr>
        <p:spPr>
          <a:xfrm flipV="1">
            <a:off x="0" y="6146695"/>
            <a:ext cx="9953011" cy="717400"/>
          </a:xfrm>
          <a:prstGeom prst="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EB6852A-6C26-CAEC-7E2F-22A2BFABFF9C}"/>
              </a:ext>
            </a:extLst>
          </p:cNvPr>
          <p:cNvSpPr txBox="1"/>
          <p:nvPr/>
        </p:nvSpPr>
        <p:spPr>
          <a:xfrm>
            <a:off x="10555593" y="-1231313"/>
            <a:ext cx="184731" cy="369332"/>
          </a:xfrm>
          <a:prstGeom prst="rect">
            <a:avLst/>
          </a:prstGeom>
          <a:solidFill>
            <a:schemeClr val="accent2"/>
          </a:solidFill>
        </p:spPr>
        <p:txBody>
          <a:bodyPr wrap="none" rtlCol="0">
            <a:spAutoFit/>
          </a:bodyPr>
          <a:lstStyle/>
          <a:p>
            <a:endParaRPr lang="en-US"/>
          </a:p>
        </p:txBody>
      </p:sp>
      <p:sp>
        <p:nvSpPr>
          <p:cNvPr id="73" name="TextBox 72">
            <a:extLst>
              <a:ext uri="{FF2B5EF4-FFF2-40B4-BE49-F238E27FC236}">
                <a16:creationId xmlns:a16="http://schemas.microsoft.com/office/drawing/2014/main" id="{97CCC84D-C6DD-B011-156C-D60CC13CA561}"/>
              </a:ext>
            </a:extLst>
          </p:cNvPr>
          <p:cNvSpPr txBox="1"/>
          <p:nvPr/>
        </p:nvSpPr>
        <p:spPr>
          <a:xfrm>
            <a:off x="891938" y="-24016"/>
            <a:ext cx="8396556" cy="1323439"/>
          </a:xfrm>
          <a:prstGeom prst="rect">
            <a:avLst/>
          </a:prstGeom>
          <a:noFill/>
        </p:spPr>
        <p:txBody>
          <a:bodyPr wrap="square">
            <a:spAutoFit/>
          </a:bodyPr>
          <a:lstStyle/>
          <a:p>
            <a:pPr algn="ctr"/>
            <a:r>
              <a:rPr lang="en-GB" sz="4000" b="1" i="1" dirty="0">
                <a:solidFill>
                  <a:srgbClr val="1F497D"/>
                </a:solidFill>
                <a:effectLst/>
                <a:latin typeface="Calibri" panose="020F0502020204030204" pitchFamily="34" charset="0"/>
              </a:rPr>
              <a:t>Evaluation approaches for measuring the impact of open schooling </a:t>
            </a:r>
            <a:r>
              <a:rPr lang="en-GB" sz="4000" b="0" i="0" dirty="0">
                <a:solidFill>
                  <a:srgbClr val="1F497D"/>
                </a:solidFill>
                <a:effectLst/>
                <a:latin typeface="Calibri" panose="020F0502020204030204" pitchFamily="34" charset="0"/>
              </a:rPr>
              <a:t> </a:t>
            </a:r>
            <a:endParaRPr lang="en-US" sz="4000" dirty="0"/>
          </a:p>
        </p:txBody>
      </p:sp>
      <p:grpSp>
        <p:nvGrpSpPr>
          <p:cNvPr id="5" name="Group 4">
            <a:extLst>
              <a:ext uri="{FF2B5EF4-FFF2-40B4-BE49-F238E27FC236}">
                <a16:creationId xmlns:a16="http://schemas.microsoft.com/office/drawing/2014/main" id="{58823A50-D166-C803-13F4-138DB7CF192E}"/>
              </a:ext>
            </a:extLst>
          </p:cNvPr>
          <p:cNvGrpSpPr/>
          <p:nvPr/>
        </p:nvGrpSpPr>
        <p:grpSpPr>
          <a:xfrm>
            <a:off x="3041549" y="1982307"/>
            <a:ext cx="3402612" cy="2893386"/>
            <a:chOff x="1940534" y="5954845"/>
            <a:chExt cx="846760" cy="720036"/>
          </a:xfrm>
          <a:solidFill>
            <a:schemeClr val="bg1"/>
          </a:solidFill>
        </p:grpSpPr>
        <p:sp>
          <p:nvSpPr>
            <p:cNvPr id="76" name="Oval 75">
              <a:extLst>
                <a:ext uri="{FF2B5EF4-FFF2-40B4-BE49-F238E27FC236}">
                  <a16:creationId xmlns:a16="http://schemas.microsoft.com/office/drawing/2014/main" id="{75AD49C4-913D-9BC4-7686-A87054CA60B8}"/>
                </a:ext>
              </a:extLst>
            </p:cNvPr>
            <p:cNvSpPr/>
            <p:nvPr/>
          </p:nvSpPr>
          <p:spPr>
            <a:xfrm>
              <a:off x="1940534" y="5954845"/>
              <a:ext cx="846760" cy="7200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FD73C0B-399D-86B9-A863-22C7DD058452}"/>
                </a:ext>
              </a:extLst>
            </p:cNvPr>
            <p:cNvPicPr>
              <a:picLocks noChangeAspect="1"/>
            </p:cNvPicPr>
            <p:nvPr/>
          </p:nvPicPr>
          <p:blipFill>
            <a:blip r:embed="rId3"/>
            <a:stretch>
              <a:fillRect/>
            </a:stretch>
          </p:blipFill>
          <p:spPr>
            <a:xfrm>
              <a:off x="2008203" y="6166906"/>
              <a:ext cx="718924" cy="299180"/>
            </a:xfrm>
            <a:prstGeom prst="rect">
              <a:avLst/>
            </a:prstGeom>
            <a:grpFill/>
          </p:spPr>
        </p:pic>
      </p:grpSp>
    </p:spTree>
    <p:extLst>
      <p:ext uri="{BB962C8B-B14F-4D97-AF65-F5344CB8AC3E}">
        <p14:creationId xmlns:p14="http://schemas.microsoft.com/office/powerpoint/2010/main" val="2618628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5E891A1-D2C4-A939-B199-7CAD6CF78271}"/>
              </a:ext>
            </a:extLst>
          </p:cNvPr>
          <p:cNvSpPr/>
          <p:nvPr/>
        </p:nvSpPr>
        <p:spPr>
          <a:xfrm>
            <a:off x="-12904" y="6100933"/>
            <a:ext cx="9918903" cy="802632"/>
          </a:xfrm>
          <a:prstGeom prst="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FBC0F2A-648B-2097-B585-5E3CFE898229}"/>
              </a:ext>
            </a:extLst>
          </p:cNvPr>
          <p:cNvSpPr/>
          <p:nvPr/>
        </p:nvSpPr>
        <p:spPr>
          <a:xfrm>
            <a:off x="-12903" y="1380727"/>
            <a:ext cx="9918903" cy="4766509"/>
          </a:xfrm>
          <a:prstGeom prst="rect">
            <a:avLst/>
          </a:prstGeom>
          <a:gradFill>
            <a:gsLst>
              <a:gs pos="0">
                <a:srgbClr val="F475A6"/>
              </a:gs>
              <a:gs pos="42000">
                <a:srgbClr val="E8494D"/>
              </a:gs>
              <a:gs pos="100000">
                <a:srgbClr val="FC9319"/>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EB6852A-6C26-CAEC-7E2F-22A2BFABFF9C}"/>
              </a:ext>
            </a:extLst>
          </p:cNvPr>
          <p:cNvSpPr txBox="1"/>
          <p:nvPr/>
        </p:nvSpPr>
        <p:spPr>
          <a:xfrm>
            <a:off x="10555593" y="-1231313"/>
            <a:ext cx="184731" cy="369332"/>
          </a:xfrm>
          <a:prstGeom prst="rect">
            <a:avLst/>
          </a:prstGeom>
          <a:solidFill>
            <a:schemeClr val="accent2"/>
          </a:solidFill>
        </p:spPr>
        <p:txBody>
          <a:bodyPr wrap="none" rtlCol="0">
            <a:spAutoFit/>
          </a:bodyPr>
          <a:lstStyle/>
          <a:p>
            <a:endParaRPr lang="en-US"/>
          </a:p>
        </p:txBody>
      </p:sp>
      <p:sp>
        <p:nvSpPr>
          <p:cNvPr id="21" name="TextBox 20">
            <a:extLst>
              <a:ext uri="{FF2B5EF4-FFF2-40B4-BE49-F238E27FC236}">
                <a16:creationId xmlns:a16="http://schemas.microsoft.com/office/drawing/2014/main" id="{82F71120-2CC5-1B15-05EB-72369232F9F6}"/>
              </a:ext>
            </a:extLst>
          </p:cNvPr>
          <p:cNvSpPr txBox="1"/>
          <p:nvPr/>
        </p:nvSpPr>
        <p:spPr>
          <a:xfrm>
            <a:off x="247186" y="6147236"/>
            <a:ext cx="6714727" cy="646331"/>
          </a:xfrm>
          <a:prstGeom prst="rect">
            <a:avLst/>
          </a:prstGeom>
          <a:noFill/>
        </p:spPr>
        <p:txBody>
          <a:bodyPr wrap="square">
            <a:spAutoFit/>
          </a:bodyPr>
          <a:lstStyle/>
          <a:p>
            <a:r>
              <a:rPr lang="en-US" sz="1200" b="1" dirty="0">
                <a:solidFill>
                  <a:srgbClr val="0070C0"/>
                </a:solidFill>
              </a:rPr>
              <a:t>EVALUATION TEAM:</a:t>
            </a:r>
            <a:r>
              <a:rPr lang="pl-PL" sz="1200" b="1" dirty="0">
                <a:solidFill>
                  <a:srgbClr val="0070C0"/>
                </a:solidFill>
              </a:rPr>
              <a:t> Katarzyna Potęga vel Żabik (Copernicus Science Centre, Poland)</a:t>
            </a:r>
          </a:p>
          <a:p>
            <a:r>
              <a:rPr lang="pl-PL" sz="1200" b="1" dirty="0">
                <a:solidFill>
                  <a:srgbClr val="0070C0"/>
                </a:solidFill>
              </a:rPr>
              <a:t>Chagit Tishler (Bloomfield Science </a:t>
            </a:r>
            <a:r>
              <a:rPr lang="pl-PL" sz="1200" b="1" dirty="0" err="1">
                <a:solidFill>
                  <a:srgbClr val="0070C0"/>
                </a:solidFill>
              </a:rPr>
              <a:t>Museum</a:t>
            </a:r>
            <a:r>
              <a:rPr lang="pl-PL" sz="1200" b="1" dirty="0">
                <a:solidFill>
                  <a:srgbClr val="0070C0"/>
                </a:solidFill>
              </a:rPr>
              <a:t> </a:t>
            </a:r>
            <a:r>
              <a:rPr lang="pl-PL" sz="1200" b="1" dirty="0" err="1">
                <a:solidFill>
                  <a:srgbClr val="0070C0"/>
                </a:solidFill>
              </a:rPr>
              <a:t>Jerusalem</a:t>
            </a:r>
            <a:r>
              <a:rPr lang="pl-PL" sz="1200" b="1" dirty="0">
                <a:solidFill>
                  <a:srgbClr val="0070C0"/>
                </a:solidFill>
              </a:rPr>
              <a:t>, </a:t>
            </a:r>
            <a:r>
              <a:rPr lang="pl-PL" sz="1200" b="1" dirty="0" err="1">
                <a:solidFill>
                  <a:srgbClr val="0070C0"/>
                </a:solidFill>
              </a:rPr>
              <a:t>Israel</a:t>
            </a:r>
            <a:r>
              <a:rPr lang="pl-PL" sz="1200" b="1" dirty="0">
                <a:solidFill>
                  <a:srgbClr val="0070C0"/>
                </a:solidFill>
              </a:rPr>
              <a:t>), </a:t>
            </a:r>
          </a:p>
          <a:p>
            <a:r>
              <a:rPr lang="pl-PL" sz="1200" b="1" dirty="0">
                <a:solidFill>
                  <a:srgbClr val="0070C0"/>
                </a:solidFill>
              </a:rPr>
              <a:t>Tamar </a:t>
            </a:r>
            <a:r>
              <a:rPr lang="pl-PL" sz="1200" b="1" dirty="0" err="1">
                <a:solidFill>
                  <a:srgbClr val="0070C0"/>
                </a:solidFill>
              </a:rPr>
              <a:t>Furhmann</a:t>
            </a:r>
            <a:r>
              <a:rPr lang="pl-PL" sz="1200" b="1" dirty="0">
                <a:solidFill>
                  <a:srgbClr val="0070C0"/>
                </a:solidFill>
              </a:rPr>
              <a:t> (Columbia University, USA)</a:t>
            </a:r>
            <a:endParaRPr lang="en-US" sz="1200" dirty="0"/>
          </a:p>
        </p:txBody>
      </p:sp>
      <p:sp>
        <p:nvSpPr>
          <p:cNvPr id="34" name="Rounded Rectangle 33">
            <a:extLst>
              <a:ext uri="{FF2B5EF4-FFF2-40B4-BE49-F238E27FC236}">
                <a16:creationId xmlns:a16="http://schemas.microsoft.com/office/drawing/2014/main" id="{4E68BA60-84F0-B7AA-69BF-DF44F272F492}"/>
              </a:ext>
            </a:extLst>
          </p:cNvPr>
          <p:cNvSpPr/>
          <p:nvPr/>
        </p:nvSpPr>
        <p:spPr>
          <a:xfrm>
            <a:off x="465636" y="665071"/>
            <a:ext cx="9193178" cy="190549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9B1AE850-9A5B-9E3A-E556-0942DD4E68B2}"/>
              </a:ext>
            </a:extLst>
          </p:cNvPr>
          <p:cNvSpPr/>
          <p:nvPr/>
        </p:nvSpPr>
        <p:spPr>
          <a:xfrm>
            <a:off x="465636" y="709046"/>
            <a:ext cx="8961821" cy="1062999"/>
          </a:xfrm>
          <a:prstGeom prst="rect">
            <a:avLst/>
          </a:prstGeom>
          <a:noFill/>
          <a:ln w="25400"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rgbClr val="4A65D9"/>
                </a:solidFill>
              </a:rPr>
              <a:t>Objectives</a:t>
            </a:r>
            <a:r>
              <a:rPr lang="en-US" sz="1400" b="1" dirty="0">
                <a:solidFill>
                  <a:srgbClr val="4A65D9"/>
                </a:solidFill>
              </a:rPr>
              <a:t>: </a:t>
            </a:r>
          </a:p>
          <a:p>
            <a:r>
              <a:rPr lang="en-GB" sz="1400" dirty="0">
                <a:solidFill>
                  <a:schemeClr val="tx1">
                    <a:lumMod val="75000"/>
                    <a:lumOff val="25000"/>
                  </a:schemeClr>
                </a:solidFill>
              </a:rPr>
              <a:t> </a:t>
            </a:r>
          </a:p>
          <a:p>
            <a:endParaRPr lang="en-US" sz="1600" dirty="0">
              <a:solidFill>
                <a:schemeClr val="bg1">
                  <a:lumMod val="65000"/>
                </a:schemeClr>
              </a:solidFill>
            </a:endParaRPr>
          </a:p>
        </p:txBody>
      </p:sp>
      <p:sp>
        <p:nvSpPr>
          <p:cNvPr id="36" name="Rounded Rectangle 35">
            <a:extLst>
              <a:ext uri="{FF2B5EF4-FFF2-40B4-BE49-F238E27FC236}">
                <a16:creationId xmlns:a16="http://schemas.microsoft.com/office/drawing/2014/main" id="{FB489E0B-236E-6541-C7A1-E1DD3933C7F2}"/>
              </a:ext>
            </a:extLst>
          </p:cNvPr>
          <p:cNvSpPr/>
          <p:nvPr/>
        </p:nvSpPr>
        <p:spPr>
          <a:xfrm>
            <a:off x="490350" y="2643744"/>
            <a:ext cx="4748916" cy="315280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rtl="0" fontAlgn="base">
              <a:spcBef>
                <a:spcPts val="0"/>
              </a:spcBef>
              <a:spcAft>
                <a:spcPts val="0"/>
              </a:spcAft>
              <a:buFont typeface="Arial" panose="020B0604020202020204" pitchFamily="34" charset="0"/>
              <a:buChar char="•"/>
            </a:pPr>
            <a:endParaRPr lang="pl-PL" sz="1400" b="0" i="0" u="none" strike="noStrike" dirty="0">
              <a:solidFill>
                <a:srgbClr val="000000"/>
              </a:solidFill>
              <a:effectLst/>
            </a:endParaRPr>
          </a:p>
          <a:p>
            <a:pPr marL="285750" indent="-285750" rtl="0" fontAlgn="base">
              <a:spcBef>
                <a:spcPts val="0"/>
              </a:spcBef>
              <a:spcAft>
                <a:spcPts val="0"/>
              </a:spcAft>
              <a:buFont typeface="Arial" panose="020B0604020202020204" pitchFamily="34" charset="0"/>
              <a:buChar char="•"/>
            </a:pPr>
            <a:r>
              <a:rPr lang="pl-PL" sz="1400" dirty="0">
                <a:solidFill>
                  <a:srgbClr val="000000"/>
                </a:solidFill>
              </a:rPr>
              <a:t>D</a:t>
            </a:r>
            <a:r>
              <a:rPr lang="en-US" sz="1400" b="0" i="0" u="none" strike="noStrike" dirty="0" err="1">
                <a:solidFill>
                  <a:srgbClr val="000000"/>
                </a:solidFill>
                <a:effectLst/>
              </a:rPr>
              <a:t>evelop</a:t>
            </a:r>
            <a:r>
              <a:rPr lang="en-US" sz="1400" b="0" i="0" u="none" strike="noStrike" dirty="0">
                <a:solidFill>
                  <a:srgbClr val="000000"/>
                </a:solidFill>
                <a:effectLst/>
              </a:rPr>
              <a:t> recommendations for the improvement and scaling of the process, products and tools.</a:t>
            </a:r>
            <a:endParaRPr lang="pl-PL" sz="1400" b="0" i="0" u="none" strike="noStrike" dirty="0">
              <a:solidFill>
                <a:srgbClr val="000000"/>
              </a:solidFill>
              <a:effectLst/>
            </a:endParaRPr>
          </a:p>
          <a:p>
            <a:pPr marL="285750" indent="-285750" rtl="0" fontAlgn="base">
              <a:spcBef>
                <a:spcPts val="0"/>
              </a:spcBef>
              <a:spcAft>
                <a:spcPts val="0"/>
              </a:spcAft>
              <a:buFont typeface="Arial" panose="020B0604020202020204" pitchFamily="34" charset="0"/>
              <a:buChar char="•"/>
            </a:pPr>
            <a:endParaRPr lang="pl-PL" sz="1400" b="0" i="0" u="none" strike="noStrike" dirty="0">
              <a:solidFill>
                <a:srgbClr val="000000"/>
              </a:solidFill>
              <a:effectLst/>
            </a:endParaRPr>
          </a:p>
          <a:p>
            <a:pPr marL="285750" indent="-285750" rtl="0" fontAlgn="base">
              <a:spcBef>
                <a:spcPts val="0"/>
              </a:spcBef>
              <a:spcAft>
                <a:spcPts val="0"/>
              </a:spcAft>
              <a:buFont typeface="Arial" panose="020B0604020202020204" pitchFamily="34" charset="0"/>
              <a:buChar char="•"/>
            </a:pPr>
            <a:r>
              <a:rPr lang="pl-PL" sz="1400" dirty="0">
                <a:solidFill>
                  <a:srgbClr val="000000"/>
                </a:solidFill>
              </a:rPr>
              <a:t>D</a:t>
            </a:r>
            <a:r>
              <a:rPr lang="en-US" sz="1400" b="0" i="0" u="none" strike="noStrike" dirty="0">
                <a:solidFill>
                  <a:srgbClr val="000000"/>
                </a:solidFill>
                <a:effectLst/>
              </a:rPr>
              <a:t>escribe and </a:t>
            </a:r>
            <a:r>
              <a:rPr lang="en-US" sz="1400" b="0" i="0" u="none" strike="noStrike" dirty="0" err="1">
                <a:solidFill>
                  <a:srgbClr val="000000"/>
                </a:solidFill>
                <a:effectLst/>
              </a:rPr>
              <a:t>characterise</a:t>
            </a:r>
            <a:r>
              <a:rPr lang="en-US" sz="1400" b="0" i="0" u="none" strike="noStrike" dirty="0">
                <a:solidFill>
                  <a:srgbClr val="000000"/>
                </a:solidFill>
                <a:effectLst/>
              </a:rPr>
              <a:t> the hubs (Communities of Practice and Communities of Learners) that will implement the Make it Open approach and create recommendations for the working processes and functioning according to the project goals.</a:t>
            </a:r>
            <a:endParaRPr lang="pl-PL" sz="1400" b="0" i="0" u="none" strike="noStrike" dirty="0">
              <a:solidFill>
                <a:srgbClr val="000000"/>
              </a:solidFill>
              <a:effectLst/>
            </a:endParaRPr>
          </a:p>
          <a:p>
            <a:pPr rtl="0" fontAlgn="base">
              <a:spcBef>
                <a:spcPts val="0"/>
              </a:spcBef>
              <a:spcAft>
                <a:spcPts val="0"/>
              </a:spcAft>
              <a:buFont typeface="Arial" panose="020B0604020202020204" pitchFamily="34" charset="0"/>
              <a:buChar char="•"/>
            </a:pPr>
            <a:endParaRPr lang="pl-PL" sz="1400" dirty="0">
              <a:solidFill>
                <a:srgbClr val="000000"/>
              </a:solidFill>
            </a:endParaRPr>
          </a:p>
          <a:p>
            <a:pPr marL="285750" indent="-285750" rtl="0" fontAlgn="base">
              <a:spcBef>
                <a:spcPts val="0"/>
              </a:spcBef>
              <a:spcAft>
                <a:spcPts val="0"/>
              </a:spcAft>
              <a:buFont typeface="Arial" panose="020B0604020202020204" pitchFamily="34" charset="0"/>
              <a:buChar char="•"/>
            </a:pPr>
            <a:r>
              <a:rPr lang="pl-PL" sz="1400" dirty="0">
                <a:solidFill>
                  <a:srgbClr val="000000"/>
                </a:solidFill>
              </a:rPr>
              <a:t>Asse</a:t>
            </a:r>
            <a:r>
              <a:rPr lang="en-US" sz="1400" dirty="0">
                <a:solidFill>
                  <a:srgbClr val="000000"/>
                </a:solidFill>
              </a:rPr>
              <a:t>s</a:t>
            </a:r>
            <a:r>
              <a:rPr lang="pl-PL" sz="1400" dirty="0">
                <a:solidFill>
                  <a:srgbClr val="000000"/>
                </a:solidFill>
              </a:rPr>
              <a:t>s project’s impact on</a:t>
            </a:r>
            <a:r>
              <a:rPr lang="en-US" sz="1400" b="0" i="0" u="none" strike="noStrike" dirty="0">
                <a:solidFill>
                  <a:srgbClr val="000000"/>
                </a:solidFill>
                <a:effectLst/>
              </a:rPr>
              <a:t> the level of scientific literacy and interest in science of students and parent</a:t>
            </a:r>
            <a:r>
              <a:rPr lang="pl-PL" sz="1400" b="0" i="0" u="none" strike="noStrike" dirty="0">
                <a:solidFill>
                  <a:srgbClr val="000000"/>
                </a:solidFill>
                <a:effectLst/>
              </a:rPr>
              <a:t>s.</a:t>
            </a:r>
            <a:endParaRPr lang="en-US" sz="1400" b="0" i="0" u="none" strike="noStrike" dirty="0">
              <a:solidFill>
                <a:srgbClr val="000000"/>
              </a:solidFill>
              <a:effectLst/>
            </a:endParaRPr>
          </a:p>
        </p:txBody>
      </p:sp>
      <p:sp>
        <p:nvSpPr>
          <p:cNvPr id="37" name="Rectangle 36">
            <a:extLst>
              <a:ext uri="{FF2B5EF4-FFF2-40B4-BE49-F238E27FC236}">
                <a16:creationId xmlns:a16="http://schemas.microsoft.com/office/drawing/2014/main" id="{707E81EC-73BE-70E6-9DA7-0D5F4BD74056}"/>
              </a:ext>
            </a:extLst>
          </p:cNvPr>
          <p:cNvSpPr/>
          <p:nvPr/>
        </p:nvSpPr>
        <p:spPr>
          <a:xfrm>
            <a:off x="589508" y="2711681"/>
            <a:ext cx="4703574" cy="1666058"/>
          </a:xfrm>
          <a:prstGeom prst="rect">
            <a:avLst/>
          </a:prstGeom>
          <a:noFill/>
          <a:ln w="28575" cmpd="dbl">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b="1" dirty="0">
                <a:solidFill>
                  <a:srgbClr val="4A65D9"/>
                </a:solidFill>
              </a:rPr>
              <a:t>Evaluation </a:t>
            </a:r>
            <a:r>
              <a:rPr lang="en-US" sz="1600" b="1" dirty="0">
                <a:solidFill>
                  <a:srgbClr val="4A65D9"/>
                </a:solidFill>
              </a:rPr>
              <a:t>methodology</a:t>
            </a:r>
            <a:r>
              <a:rPr lang="en-GB" sz="1600" b="1" dirty="0">
                <a:solidFill>
                  <a:srgbClr val="4A65D9"/>
                </a:solidFill>
              </a:rPr>
              <a:t>:</a:t>
            </a:r>
            <a:endParaRPr lang="en-GB" sz="1400" dirty="0">
              <a:solidFill>
                <a:srgbClr val="C00000"/>
              </a:solidFill>
            </a:endParaRPr>
          </a:p>
          <a:p>
            <a:endParaRPr lang="pl-PL" sz="1300" dirty="0">
              <a:solidFill>
                <a:schemeClr val="tx1">
                  <a:lumMod val="75000"/>
                  <a:lumOff val="25000"/>
                </a:schemeClr>
              </a:solidFill>
            </a:endParaRPr>
          </a:p>
          <a:p>
            <a:endParaRPr lang="en-GB" sz="1300" dirty="0">
              <a:solidFill>
                <a:schemeClr val="tx1">
                  <a:lumMod val="75000"/>
                  <a:lumOff val="25000"/>
                </a:schemeClr>
              </a:solidFill>
            </a:endParaRPr>
          </a:p>
        </p:txBody>
      </p:sp>
      <p:sp>
        <p:nvSpPr>
          <p:cNvPr id="39" name="Rounded Rectangle 38">
            <a:extLst>
              <a:ext uri="{FF2B5EF4-FFF2-40B4-BE49-F238E27FC236}">
                <a16:creationId xmlns:a16="http://schemas.microsoft.com/office/drawing/2014/main" id="{FE1112D8-DDED-6E15-89EE-FB3BAF58063A}"/>
              </a:ext>
            </a:extLst>
          </p:cNvPr>
          <p:cNvSpPr/>
          <p:nvPr/>
        </p:nvSpPr>
        <p:spPr>
          <a:xfrm>
            <a:off x="5539740" y="2691774"/>
            <a:ext cx="4026078" cy="305483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959F0595-B32A-2A7C-19D3-BB03019AFF72}"/>
              </a:ext>
            </a:extLst>
          </p:cNvPr>
          <p:cNvSpPr/>
          <p:nvPr/>
        </p:nvSpPr>
        <p:spPr>
          <a:xfrm>
            <a:off x="5742518" y="2737701"/>
            <a:ext cx="3823299" cy="2323694"/>
          </a:xfrm>
          <a:prstGeom prst="rect">
            <a:avLst/>
          </a:prstGeom>
          <a:noFill/>
          <a:ln w="25400" cmpd="dbl">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rgbClr val="4A65D9"/>
                </a:solidFill>
              </a:rPr>
              <a:t>Evaluation instruments:</a:t>
            </a:r>
            <a:endParaRPr lang="pl-PL" sz="1600" b="1" dirty="0">
              <a:solidFill>
                <a:srgbClr val="4A65D9"/>
              </a:solidFill>
            </a:endParaRPr>
          </a:p>
          <a:p>
            <a:endParaRPr lang="en-US" sz="300" dirty="0">
              <a:solidFill>
                <a:schemeClr val="tx1">
                  <a:lumMod val="75000"/>
                  <a:lumOff val="25000"/>
                </a:schemeClr>
              </a:solidFill>
            </a:endParaRPr>
          </a:p>
          <a:p>
            <a:pPr marL="228600" indent="-228600">
              <a:buFont typeface="+mj-lt"/>
              <a:buAutoNum type="arabicPeriod"/>
            </a:pPr>
            <a:r>
              <a:rPr lang="pl-PL" sz="1400" b="1" dirty="0">
                <a:solidFill>
                  <a:schemeClr val="tx1">
                    <a:lumMod val="75000"/>
                    <a:lumOff val="25000"/>
                  </a:schemeClr>
                </a:solidFill>
              </a:rPr>
              <a:t>Products analysis</a:t>
            </a:r>
            <a:r>
              <a:rPr lang="en-US" sz="1400" b="1" dirty="0">
                <a:solidFill>
                  <a:schemeClr val="tx1">
                    <a:lumMod val="75000"/>
                    <a:lumOff val="25000"/>
                  </a:schemeClr>
                </a:solidFill>
              </a:rPr>
              <a:t> </a:t>
            </a:r>
            <a:r>
              <a:rPr lang="pl-PL" sz="1400" dirty="0">
                <a:solidFill>
                  <a:schemeClr val="tx1">
                    <a:lumMod val="75000"/>
                    <a:lumOff val="25000"/>
                  </a:schemeClr>
                </a:solidFill>
              </a:rPr>
              <a:t>–</a:t>
            </a:r>
            <a:r>
              <a:rPr lang="en-US" sz="1400" dirty="0">
                <a:solidFill>
                  <a:schemeClr val="tx1">
                    <a:lumMod val="75000"/>
                    <a:lumOff val="25000"/>
                  </a:schemeClr>
                </a:solidFill>
              </a:rPr>
              <a:t> </a:t>
            </a:r>
            <a:r>
              <a:rPr lang="pl-PL" sz="1400" dirty="0">
                <a:solidFill>
                  <a:schemeClr val="tx1">
                    <a:lumMod val="75000"/>
                    <a:lumOff val="25000"/>
                  </a:schemeClr>
                </a:solidFill>
              </a:rPr>
              <a:t>documentation analysis, analytics.</a:t>
            </a:r>
          </a:p>
          <a:p>
            <a:pPr marL="228600" indent="-228600">
              <a:buFont typeface="+mj-lt"/>
              <a:buAutoNum type="arabicPeriod"/>
            </a:pPr>
            <a:endParaRPr lang="pl-PL" sz="900" dirty="0">
              <a:solidFill>
                <a:schemeClr val="tx1">
                  <a:lumMod val="75000"/>
                  <a:lumOff val="25000"/>
                </a:schemeClr>
              </a:solidFill>
            </a:endParaRPr>
          </a:p>
          <a:p>
            <a:pPr marL="228600" indent="-228600">
              <a:buFont typeface="+mj-lt"/>
              <a:buAutoNum type="arabicPeriod"/>
            </a:pPr>
            <a:r>
              <a:rPr lang="pl-PL" sz="1400" b="1" dirty="0" err="1">
                <a:solidFill>
                  <a:schemeClr val="tx1">
                    <a:lumMod val="75000"/>
                    <a:lumOff val="25000"/>
                  </a:schemeClr>
                </a:solidFill>
              </a:rPr>
              <a:t>Processes</a:t>
            </a:r>
            <a:r>
              <a:rPr lang="pl-PL" sz="1400" b="1" dirty="0">
                <a:solidFill>
                  <a:schemeClr val="tx1">
                    <a:lumMod val="75000"/>
                    <a:lumOff val="25000"/>
                  </a:schemeClr>
                </a:solidFill>
              </a:rPr>
              <a:t> </a:t>
            </a:r>
            <a:r>
              <a:rPr lang="pl-PL" sz="1400" dirty="0">
                <a:solidFill>
                  <a:schemeClr val="tx1">
                    <a:lumMod val="75000"/>
                    <a:lumOff val="25000"/>
                  </a:schemeClr>
                </a:solidFill>
              </a:rPr>
              <a:t>– e-</a:t>
            </a:r>
            <a:r>
              <a:rPr lang="pl-PL" sz="1400" dirty="0" err="1">
                <a:solidFill>
                  <a:schemeClr val="tx1">
                    <a:lumMod val="75000"/>
                    <a:lumOff val="25000"/>
                  </a:schemeClr>
                </a:solidFill>
              </a:rPr>
              <a:t>journals</a:t>
            </a:r>
            <a:r>
              <a:rPr lang="pl-PL" sz="1400" dirty="0">
                <a:solidFill>
                  <a:schemeClr val="tx1">
                    <a:lumMod val="75000"/>
                    <a:lumOff val="25000"/>
                  </a:schemeClr>
                </a:solidFill>
              </a:rPr>
              <a:t>, </a:t>
            </a:r>
            <a:r>
              <a:rPr lang="pl-PL" sz="1400" dirty="0" err="1">
                <a:solidFill>
                  <a:schemeClr val="tx1">
                    <a:lumMod val="75000"/>
                    <a:lumOff val="25000"/>
                  </a:schemeClr>
                </a:solidFill>
              </a:rPr>
              <a:t>focus</a:t>
            </a:r>
            <a:r>
              <a:rPr lang="pl-PL" sz="1400" dirty="0">
                <a:solidFill>
                  <a:schemeClr val="tx1">
                    <a:lumMod val="75000"/>
                    <a:lumOff val="25000"/>
                  </a:schemeClr>
                </a:solidFill>
              </a:rPr>
              <a:t> </a:t>
            </a:r>
            <a:r>
              <a:rPr lang="pl-PL" sz="1400" dirty="0" err="1">
                <a:solidFill>
                  <a:schemeClr val="tx1">
                    <a:lumMod val="75000"/>
                    <a:lumOff val="25000"/>
                  </a:schemeClr>
                </a:solidFill>
              </a:rPr>
              <a:t>group</a:t>
            </a:r>
            <a:r>
              <a:rPr lang="pl-PL" sz="1400" dirty="0">
                <a:solidFill>
                  <a:schemeClr val="tx1">
                    <a:lumMod val="75000"/>
                    <a:lumOff val="25000"/>
                  </a:schemeClr>
                </a:solidFill>
              </a:rPr>
              <a:t> </a:t>
            </a:r>
            <a:r>
              <a:rPr lang="pl-PL" sz="1400" dirty="0" err="1">
                <a:solidFill>
                  <a:schemeClr val="tx1">
                    <a:lumMod val="75000"/>
                    <a:lumOff val="25000"/>
                  </a:schemeClr>
                </a:solidFill>
              </a:rPr>
              <a:t>interviews</a:t>
            </a:r>
            <a:r>
              <a:rPr lang="pl-PL" sz="1400" dirty="0">
                <a:solidFill>
                  <a:schemeClr val="tx1">
                    <a:lumMod val="75000"/>
                    <a:lumOff val="25000"/>
                  </a:schemeClr>
                </a:solidFill>
              </a:rPr>
              <a:t>, </a:t>
            </a:r>
            <a:r>
              <a:rPr lang="pl-PL" sz="1400" dirty="0" err="1">
                <a:solidFill>
                  <a:schemeClr val="tx1">
                    <a:lumMod val="75000"/>
                    <a:lumOff val="25000"/>
                  </a:schemeClr>
                </a:solidFill>
              </a:rPr>
              <a:t>workshops</a:t>
            </a:r>
            <a:r>
              <a:rPr lang="pl-PL" sz="1400" dirty="0">
                <a:solidFill>
                  <a:schemeClr val="tx1">
                    <a:lumMod val="75000"/>
                    <a:lumOff val="25000"/>
                  </a:schemeClr>
                </a:solidFill>
              </a:rPr>
              <a:t>.</a:t>
            </a:r>
          </a:p>
          <a:p>
            <a:pPr marL="228600" indent="-228600">
              <a:buFont typeface="+mj-lt"/>
              <a:buAutoNum type="arabicPeriod"/>
            </a:pPr>
            <a:endParaRPr lang="pl-PL" sz="800" dirty="0">
              <a:solidFill>
                <a:schemeClr val="tx1">
                  <a:lumMod val="75000"/>
                  <a:lumOff val="25000"/>
                </a:schemeClr>
              </a:solidFill>
            </a:endParaRPr>
          </a:p>
          <a:p>
            <a:pPr marL="228600" indent="-228600">
              <a:buFont typeface="+mj-lt"/>
              <a:buAutoNum type="arabicPeriod"/>
            </a:pPr>
            <a:r>
              <a:rPr lang="pl-PL" sz="1400" b="1" dirty="0">
                <a:solidFill>
                  <a:schemeClr val="tx1">
                    <a:lumMod val="75000"/>
                    <a:lumOff val="25000"/>
                  </a:schemeClr>
                </a:solidFill>
              </a:rPr>
              <a:t>Project’s impact </a:t>
            </a:r>
            <a:r>
              <a:rPr lang="pl-PL" sz="1400" dirty="0">
                <a:solidFill>
                  <a:schemeClr val="tx1">
                    <a:lumMod val="75000"/>
                    <a:lumOff val="25000"/>
                  </a:schemeClr>
                </a:solidFill>
              </a:rPr>
              <a:t>–</a:t>
            </a:r>
            <a:r>
              <a:rPr lang="en-US" sz="1400" dirty="0">
                <a:solidFill>
                  <a:schemeClr val="tx1">
                    <a:lumMod val="75000"/>
                    <a:lumOff val="25000"/>
                  </a:schemeClr>
                </a:solidFill>
              </a:rPr>
              <a:t> </a:t>
            </a:r>
            <a:r>
              <a:rPr lang="pl-PL" sz="1400" dirty="0">
                <a:solidFill>
                  <a:schemeClr val="tx1">
                    <a:lumMod val="75000"/>
                    <a:lumOff val="25000"/>
                  </a:schemeClr>
                </a:solidFill>
              </a:rPr>
              <a:t>questionnaires (teachers &amp; students), drawing task (students), case studies.</a:t>
            </a:r>
            <a:endParaRPr lang="en-US" sz="1400" dirty="0">
              <a:solidFill>
                <a:schemeClr val="tx1">
                  <a:lumMod val="75000"/>
                  <a:lumOff val="25000"/>
                </a:schemeClr>
              </a:solidFill>
            </a:endParaRPr>
          </a:p>
          <a:p>
            <a:endParaRPr lang="pl-PL" sz="1600" b="1" dirty="0">
              <a:solidFill>
                <a:srgbClr val="4A65D9"/>
              </a:solidFill>
            </a:endParaRPr>
          </a:p>
          <a:p>
            <a:endParaRPr lang="pl-PL" sz="1600" b="1" dirty="0">
              <a:solidFill>
                <a:srgbClr val="4A65D9"/>
              </a:solidFill>
            </a:endParaRPr>
          </a:p>
          <a:p>
            <a:endParaRPr lang="en-US" sz="1400" b="1" dirty="0">
              <a:solidFill>
                <a:srgbClr val="4A65D9"/>
              </a:solidFill>
            </a:endParaRPr>
          </a:p>
          <a:p>
            <a:endParaRPr lang="en-US" sz="1600" dirty="0">
              <a:solidFill>
                <a:schemeClr val="bg1">
                  <a:lumMod val="65000"/>
                </a:schemeClr>
              </a:solidFill>
            </a:endParaRPr>
          </a:p>
        </p:txBody>
      </p:sp>
      <p:sp>
        <p:nvSpPr>
          <p:cNvPr id="20" name="Oval 19">
            <a:extLst>
              <a:ext uri="{FF2B5EF4-FFF2-40B4-BE49-F238E27FC236}">
                <a16:creationId xmlns:a16="http://schemas.microsoft.com/office/drawing/2014/main" id="{3D0A87E1-5E87-AE47-19F6-11AECB655C55}"/>
              </a:ext>
            </a:extLst>
          </p:cNvPr>
          <p:cNvSpPr/>
          <p:nvPr/>
        </p:nvSpPr>
        <p:spPr>
          <a:xfrm>
            <a:off x="8825535" y="5933094"/>
            <a:ext cx="846760" cy="723691"/>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DB56264-DBD0-A634-EE90-920AFABEFE62}"/>
              </a:ext>
            </a:extLst>
          </p:cNvPr>
          <p:cNvSpPr/>
          <p:nvPr/>
        </p:nvSpPr>
        <p:spPr>
          <a:xfrm>
            <a:off x="5723569" y="5955017"/>
            <a:ext cx="895178" cy="80561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Qr code&#10;&#10;Description automatically generated">
            <a:extLst>
              <a:ext uri="{FF2B5EF4-FFF2-40B4-BE49-F238E27FC236}">
                <a16:creationId xmlns:a16="http://schemas.microsoft.com/office/drawing/2014/main" id="{8665392A-FEA2-8FD0-B515-EB74BF6427AF}"/>
              </a:ext>
            </a:extLst>
          </p:cNvPr>
          <p:cNvPicPr>
            <a:picLocks noChangeAspect="1"/>
          </p:cNvPicPr>
          <p:nvPr/>
        </p:nvPicPr>
        <p:blipFill>
          <a:blip r:embed="rId5"/>
          <a:stretch>
            <a:fillRect/>
          </a:stretch>
        </p:blipFill>
        <p:spPr>
          <a:xfrm>
            <a:off x="7977276" y="5982369"/>
            <a:ext cx="699801" cy="699801"/>
          </a:xfrm>
          <a:prstGeom prst="rect">
            <a:avLst/>
          </a:prstGeom>
        </p:spPr>
      </p:pic>
      <p:sp>
        <p:nvSpPr>
          <p:cNvPr id="19" name="Oval 18">
            <a:extLst>
              <a:ext uri="{FF2B5EF4-FFF2-40B4-BE49-F238E27FC236}">
                <a16:creationId xmlns:a16="http://schemas.microsoft.com/office/drawing/2014/main" id="{4812ACDB-F5D2-D291-3EEA-E3D134A74833}"/>
              </a:ext>
            </a:extLst>
          </p:cNvPr>
          <p:cNvSpPr/>
          <p:nvPr/>
        </p:nvSpPr>
        <p:spPr>
          <a:xfrm>
            <a:off x="6830022" y="5955017"/>
            <a:ext cx="895178" cy="79494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DB09822-F6B5-3F0A-6D40-409C3E29049F}"/>
              </a:ext>
            </a:extLst>
          </p:cNvPr>
          <p:cNvSpPr txBox="1"/>
          <p:nvPr/>
        </p:nvSpPr>
        <p:spPr>
          <a:xfrm>
            <a:off x="8173060" y="5999947"/>
            <a:ext cx="487588" cy="646331"/>
          </a:xfrm>
          <a:prstGeom prst="rect">
            <a:avLst/>
          </a:prstGeom>
          <a:solidFill>
            <a:srgbClr val="FFFFFF">
              <a:alpha val="90980"/>
            </a:srgbClr>
          </a:solidFill>
        </p:spPr>
        <p:txBody>
          <a:bodyPr wrap="square" rtlCol="0">
            <a:spAutoFit/>
          </a:bodyPr>
          <a:lstStyle/>
          <a:p>
            <a:r>
              <a:rPr lang="en-US" sz="1200" dirty="0"/>
              <a:t>Your QR URL</a:t>
            </a:r>
          </a:p>
        </p:txBody>
      </p:sp>
      <p:sp>
        <p:nvSpPr>
          <p:cNvPr id="3" name="Rectangle 2">
            <a:extLst>
              <a:ext uri="{FF2B5EF4-FFF2-40B4-BE49-F238E27FC236}">
                <a16:creationId xmlns:a16="http://schemas.microsoft.com/office/drawing/2014/main" id="{BD94F071-51DC-6326-C6A6-AC923BDFBC51}"/>
              </a:ext>
            </a:extLst>
          </p:cNvPr>
          <p:cNvSpPr/>
          <p:nvPr/>
        </p:nvSpPr>
        <p:spPr>
          <a:xfrm>
            <a:off x="43526" y="68329"/>
            <a:ext cx="10294126" cy="44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chemeClr val="tx1">
                    <a:lumMod val="95000"/>
                    <a:lumOff val="5000"/>
                  </a:schemeClr>
                </a:solidFill>
              </a:rPr>
              <a:t>Project: </a:t>
            </a:r>
            <a:r>
              <a:rPr lang="pl-PL" b="1" dirty="0" err="1">
                <a:solidFill>
                  <a:srgbClr val="4A65D9"/>
                </a:solidFill>
              </a:rPr>
              <a:t>Make</a:t>
            </a:r>
            <a:r>
              <a:rPr lang="pl-PL" b="1" dirty="0">
                <a:solidFill>
                  <a:srgbClr val="4A65D9"/>
                </a:solidFill>
              </a:rPr>
              <a:t> </a:t>
            </a:r>
            <a:r>
              <a:rPr lang="pl-PL" b="1" dirty="0" err="1">
                <a:solidFill>
                  <a:srgbClr val="4A65D9"/>
                </a:solidFill>
              </a:rPr>
              <a:t>it</a:t>
            </a:r>
            <a:r>
              <a:rPr lang="pl-PL" b="1" dirty="0">
                <a:solidFill>
                  <a:srgbClr val="4A65D9"/>
                </a:solidFill>
              </a:rPr>
              <a:t> Open</a:t>
            </a:r>
            <a:r>
              <a:rPr lang="en-US" b="1" dirty="0">
                <a:solidFill>
                  <a:srgbClr val="4A65D9"/>
                </a:solidFill>
              </a:rPr>
              <a:t> </a:t>
            </a:r>
            <a:endParaRPr lang="en-US" sz="1600" b="1" dirty="0">
              <a:solidFill>
                <a:srgbClr val="4A65D9"/>
              </a:solidFill>
            </a:endParaRPr>
          </a:p>
          <a:p>
            <a:endParaRPr lang="en-US" sz="2200" b="1" dirty="0">
              <a:solidFill>
                <a:srgbClr val="4A65D9"/>
              </a:solidFill>
            </a:endParaRPr>
          </a:p>
          <a:p>
            <a:endParaRPr lang="en-US" sz="2200" b="1" dirty="0">
              <a:solidFill>
                <a:schemeClr val="bg1">
                  <a:lumMod val="65000"/>
                </a:schemeClr>
              </a:solidFill>
            </a:endParaRPr>
          </a:p>
        </p:txBody>
      </p:sp>
      <p:grpSp>
        <p:nvGrpSpPr>
          <p:cNvPr id="22" name="Group 4">
            <a:extLst>
              <a:ext uri="{FF2B5EF4-FFF2-40B4-BE49-F238E27FC236}">
                <a16:creationId xmlns:a16="http://schemas.microsoft.com/office/drawing/2014/main" id="{0E483C64-78C8-4313-9E08-1D582F5BC702}"/>
              </a:ext>
            </a:extLst>
          </p:cNvPr>
          <p:cNvGrpSpPr/>
          <p:nvPr/>
        </p:nvGrpSpPr>
        <p:grpSpPr>
          <a:xfrm>
            <a:off x="6801482" y="5945966"/>
            <a:ext cx="923717" cy="814661"/>
            <a:chOff x="1940534" y="5954845"/>
            <a:chExt cx="846760" cy="720036"/>
          </a:xfrm>
        </p:grpSpPr>
        <p:sp>
          <p:nvSpPr>
            <p:cNvPr id="25" name="Oval 75">
              <a:extLst>
                <a:ext uri="{FF2B5EF4-FFF2-40B4-BE49-F238E27FC236}">
                  <a16:creationId xmlns:a16="http://schemas.microsoft.com/office/drawing/2014/main" id="{38898DBF-5540-4273-B0C2-2268D2EE05FC}"/>
                </a:ext>
              </a:extLst>
            </p:cNvPr>
            <p:cNvSpPr/>
            <p:nvPr/>
          </p:nvSpPr>
          <p:spPr>
            <a:xfrm>
              <a:off x="1940534" y="5954845"/>
              <a:ext cx="846760" cy="720036"/>
            </a:xfrm>
            <a:prstGeom prst="ellipse">
              <a:avLst/>
            </a:prstGeom>
            <a:solidFill>
              <a:srgbClr val="FF8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8">
              <a:extLst>
                <a:ext uri="{FF2B5EF4-FFF2-40B4-BE49-F238E27FC236}">
                  <a16:creationId xmlns:a16="http://schemas.microsoft.com/office/drawing/2014/main" id="{3E20D2F0-B022-447B-ACDA-DFBB76584190}"/>
                </a:ext>
              </a:extLst>
            </p:cNvPr>
            <p:cNvPicPr>
              <a:picLocks noChangeAspect="1"/>
            </p:cNvPicPr>
            <p:nvPr/>
          </p:nvPicPr>
          <p:blipFill>
            <a:blip r:embed="rId6"/>
            <a:stretch>
              <a:fillRect/>
            </a:stretch>
          </p:blipFill>
          <p:spPr>
            <a:xfrm>
              <a:off x="1971747" y="6166906"/>
              <a:ext cx="755380" cy="314351"/>
            </a:xfrm>
            <a:prstGeom prst="rect">
              <a:avLst/>
            </a:prstGeom>
          </p:spPr>
        </p:pic>
      </p:grpSp>
      <p:sp>
        <p:nvSpPr>
          <p:cNvPr id="29" name="pole tekstowe 28">
            <a:extLst>
              <a:ext uri="{FF2B5EF4-FFF2-40B4-BE49-F238E27FC236}">
                <a16:creationId xmlns:a16="http://schemas.microsoft.com/office/drawing/2014/main" id="{4DAB522A-7B17-493D-A586-73605ECA85FA}"/>
              </a:ext>
            </a:extLst>
          </p:cNvPr>
          <p:cNvSpPr txBox="1"/>
          <p:nvPr/>
        </p:nvSpPr>
        <p:spPr>
          <a:xfrm>
            <a:off x="655437" y="992346"/>
            <a:ext cx="8910381" cy="1508105"/>
          </a:xfrm>
          <a:prstGeom prst="rect">
            <a:avLst/>
          </a:prstGeom>
          <a:noFill/>
        </p:spPr>
        <p:txBody>
          <a:bodyPr wrap="square">
            <a:spAutoFit/>
          </a:bodyPr>
          <a:lstStyle/>
          <a:p>
            <a:r>
              <a:rPr lang="en-US" sz="1400" b="0" i="0" u="none" strike="noStrike" dirty="0">
                <a:solidFill>
                  <a:srgbClr val="000000"/>
                </a:solidFill>
                <a:effectLst/>
              </a:rPr>
              <a:t>The overall objective of Make it Open is to develop a </a:t>
            </a:r>
            <a:r>
              <a:rPr lang="en-US" sz="1400" b="1" i="0" u="none" strike="noStrike" dirty="0">
                <a:solidFill>
                  <a:srgbClr val="000000"/>
                </a:solidFill>
                <a:effectLst/>
              </a:rPr>
              <a:t>sustainable infrastructure</a:t>
            </a:r>
            <a:r>
              <a:rPr lang="en-US" sz="1400" b="0" i="0" u="none" strike="noStrike" dirty="0">
                <a:solidFill>
                  <a:srgbClr val="000000"/>
                </a:solidFill>
                <a:effectLst/>
              </a:rPr>
              <a:t> of open schooling in Europe, based on the approach, pedagogy, content, processes, and tools of the maker movement</a:t>
            </a:r>
            <a:r>
              <a:rPr lang="pl-PL" sz="1400" dirty="0">
                <a:solidFill>
                  <a:srgbClr val="000000"/>
                </a:solidFill>
              </a:rPr>
              <a:t>, </a:t>
            </a:r>
            <a:r>
              <a:rPr lang="pl-PL" sz="1400" dirty="0" err="1">
                <a:solidFill>
                  <a:srgbClr val="000000"/>
                </a:solidFill>
              </a:rPr>
              <a:t>including</a:t>
            </a:r>
            <a:r>
              <a:rPr lang="pl-PL" sz="1400" dirty="0">
                <a:solidFill>
                  <a:srgbClr val="000000"/>
                </a:solidFill>
              </a:rPr>
              <a:t>:</a:t>
            </a:r>
            <a:endParaRPr lang="pl-PL" sz="1400" b="0" i="0" u="none" strike="noStrike" dirty="0">
              <a:solidFill>
                <a:srgbClr val="000000"/>
              </a:solidFill>
              <a:effectLst/>
            </a:endParaRPr>
          </a:p>
          <a:p>
            <a:pPr marL="228600" indent="-228600" rtl="0">
              <a:spcBef>
                <a:spcPts val="0"/>
              </a:spcBef>
              <a:spcAft>
                <a:spcPts val="0"/>
              </a:spcAft>
              <a:buFont typeface="+mj-lt"/>
              <a:buAutoNum type="arabicPeriod"/>
            </a:pPr>
            <a:r>
              <a:rPr lang="en-US" sz="1200" b="0" i="0" u="none" strike="noStrike" dirty="0">
                <a:solidFill>
                  <a:srgbClr val="000000"/>
                </a:solidFill>
                <a:effectLst/>
              </a:rPr>
              <a:t>positioning schools at the </a:t>
            </a:r>
            <a:r>
              <a:rPr lang="en-US" sz="1200" b="0" i="0" u="none" strike="noStrike" dirty="0" err="1">
                <a:solidFill>
                  <a:srgbClr val="000000"/>
                </a:solidFill>
                <a:effectLst/>
              </a:rPr>
              <a:t>centre</a:t>
            </a:r>
            <a:r>
              <a:rPr lang="en-US" sz="1200" b="0" i="0" u="none" strike="noStrike" dirty="0">
                <a:solidFill>
                  <a:srgbClr val="000000"/>
                </a:solidFill>
                <a:effectLst/>
              </a:rPr>
              <a:t> of community wellbeing</a:t>
            </a:r>
            <a:r>
              <a:rPr lang="pl-PL" sz="1200" dirty="0">
                <a:solidFill>
                  <a:srgbClr val="000000"/>
                </a:solidFill>
              </a:rPr>
              <a:t>,</a:t>
            </a:r>
          </a:p>
          <a:p>
            <a:pPr marL="228600" indent="-228600" rtl="0">
              <a:spcBef>
                <a:spcPts val="0"/>
              </a:spcBef>
              <a:spcAft>
                <a:spcPts val="0"/>
              </a:spcAft>
              <a:buFont typeface="+mj-lt"/>
              <a:buAutoNum type="arabicPeriod"/>
            </a:pPr>
            <a:r>
              <a:rPr lang="pl-PL" sz="1200" b="0" i="0" u="none" strike="noStrike" dirty="0">
                <a:solidFill>
                  <a:srgbClr val="000000"/>
                </a:solidFill>
                <a:effectLst/>
              </a:rPr>
              <a:t>i</a:t>
            </a:r>
            <a:r>
              <a:rPr lang="en-US" sz="1200" b="0" i="0" u="none" strike="noStrike" dirty="0" err="1">
                <a:solidFill>
                  <a:srgbClr val="000000"/>
                </a:solidFill>
                <a:effectLst/>
              </a:rPr>
              <a:t>ntroducing</a:t>
            </a:r>
            <a:r>
              <a:rPr lang="en-US" sz="1200" b="0" i="0" u="none" strike="noStrike" dirty="0">
                <a:solidFill>
                  <a:srgbClr val="000000"/>
                </a:solidFill>
                <a:effectLst/>
              </a:rPr>
              <a:t> maker education, citizen science and constructionism learning as the three “transformational approaches” to teaching and learning STEAM</a:t>
            </a:r>
            <a:r>
              <a:rPr lang="pl-PL" sz="1200" b="0" i="0" u="none" strike="noStrike" dirty="0">
                <a:solidFill>
                  <a:srgbClr val="000000"/>
                </a:solidFill>
                <a:effectLst/>
              </a:rPr>
              <a:t>,</a:t>
            </a:r>
            <a:endParaRPr lang="pl-PL" sz="1200" i="0" u="none" strike="noStrike" dirty="0">
              <a:solidFill>
                <a:srgbClr val="000000"/>
              </a:solidFill>
            </a:endParaRPr>
          </a:p>
          <a:p>
            <a:pPr marL="228600" indent="-228600" rtl="0">
              <a:spcBef>
                <a:spcPts val="0"/>
              </a:spcBef>
              <a:spcAft>
                <a:spcPts val="0"/>
              </a:spcAft>
              <a:buFont typeface="+mj-lt"/>
              <a:buAutoNum type="arabicPeriod"/>
            </a:pPr>
            <a:r>
              <a:rPr lang="pl-PL" sz="1200" b="0" i="0" u="none" strike="noStrike" dirty="0">
                <a:solidFill>
                  <a:srgbClr val="000000"/>
                </a:solidFill>
                <a:effectLst/>
              </a:rPr>
              <a:t>i</a:t>
            </a:r>
            <a:r>
              <a:rPr lang="en-US" sz="1200" b="0" i="0" u="none" strike="noStrike" dirty="0" err="1">
                <a:solidFill>
                  <a:srgbClr val="000000"/>
                </a:solidFill>
                <a:effectLst/>
              </a:rPr>
              <a:t>ncreasing</a:t>
            </a:r>
            <a:r>
              <a:rPr lang="en-US" sz="1200" b="0" i="0" u="none" strike="noStrike" dirty="0">
                <a:solidFill>
                  <a:srgbClr val="000000"/>
                </a:solidFill>
                <a:effectLst/>
              </a:rPr>
              <a:t> the level of scientific literacy and interest in science of students and parents</a:t>
            </a:r>
            <a:endParaRPr lang="pl-PL" sz="1200" i="0" u="none" strike="noStrike" dirty="0">
              <a:solidFill>
                <a:srgbClr val="000000"/>
              </a:solidFill>
            </a:endParaRPr>
          </a:p>
          <a:p>
            <a:pPr marL="228600" indent="-228600" rtl="0">
              <a:spcBef>
                <a:spcPts val="0"/>
              </a:spcBef>
              <a:spcAft>
                <a:spcPts val="0"/>
              </a:spcAft>
              <a:buFont typeface="+mj-lt"/>
              <a:buAutoNum type="arabicPeriod"/>
            </a:pPr>
            <a:r>
              <a:rPr lang="pl-PL" sz="1200" b="0" i="0" u="none" strike="noStrike" dirty="0">
                <a:solidFill>
                  <a:srgbClr val="000000"/>
                </a:solidFill>
                <a:effectLst/>
              </a:rPr>
              <a:t>m</a:t>
            </a:r>
            <a:r>
              <a:rPr lang="en-US" sz="1200" b="0" i="0" u="none" strike="noStrike" dirty="0" err="1">
                <a:solidFill>
                  <a:srgbClr val="000000"/>
                </a:solidFill>
                <a:effectLst/>
              </a:rPr>
              <a:t>ainstreaming</a:t>
            </a:r>
            <a:r>
              <a:rPr lang="en-US" sz="1200" b="0" i="0" u="none" strike="noStrike" dirty="0">
                <a:solidFill>
                  <a:srgbClr val="000000"/>
                </a:solidFill>
                <a:effectLst/>
              </a:rPr>
              <a:t> open schooling</a:t>
            </a:r>
            <a:endParaRPr lang="en-US" sz="1200" b="0" dirty="0">
              <a:effectLst/>
            </a:endParaRPr>
          </a:p>
          <a:p>
            <a:br>
              <a:rPr lang="en-US" sz="200" dirty="0"/>
            </a:br>
            <a:endParaRPr lang="pl-PL" sz="200" dirty="0"/>
          </a:p>
        </p:txBody>
      </p:sp>
    </p:spTree>
    <p:extLst>
      <p:ext uri="{BB962C8B-B14F-4D97-AF65-F5344CB8AC3E}">
        <p14:creationId xmlns:p14="http://schemas.microsoft.com/office/powerpoint/2010/main" val="433529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5E891A1-D2C4-A939-B199-7CAD6CF78271}"/>
              </a:ext>
            </a:extLst>
          </p:cNvPr>
          <p:cNvSpPr/>
          <p:nvPr/>
        </p:nvSpPr>
        <p:spPr>
          <a:xfrm>
            <a:off x="-12904" y="6100933"/>
            <a:ext cx="9918903" cy="802632"/>
          </a:xfrm>
          <a:prstGeom prst="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FBC0F2A-648B-2097-B585-5E3CFE898229}"/>
              </a:ext>
            </a:extLst>
          </p:cNvPr>
          <p:cNvSpPr/>
          <p:nvPr/>
        </p:nvSpPr>
        <p:spPr>
          <a:xfrm>
            <a:off x="-12903" y="1380727"/>
            <a:ext cx="9918903" cy="4766509"/>
          </a:xfrm>
          <a:prstGeom prst="rect">
            <a:avLst/>
          </a:prstGeom>
          <a:gradFill>
            <a:gsLst>
              <a:gs pos="0">
                <a:srgbClr val="F475A6"/>
              </a:gs>
              <a:gs pos="42000">
                <a:srgbClr val="E8494D"/>
              </a:gs>
              <a:gs pos="100000">
                <a:srgbClr val="FC9319"/>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2F71120-2CC5-1B15-05EB-72369232F9F6}"/>
              </a:ext>
            </a:extLst>
          </p:cNvPr>
          <p:cNvSpPr txBox="1"/>
          <p:nvPr/>
        </p:nvSpPr>
        <p:spPr>
          <a:xfrm>
            <a:off x="247186" y="6147236"/>
            <a:ext cx="6714727" cy="830997"/>
          </a:xfrm>
          <a:prstGeom prst="rect">
            <a:avLst/>
          </a:prstGeom>
          <a:noFill/>
        </p:spPr>
        <p:txBody>
          <a:bodyPr wrap="square">
            <a:spAutoFit/>
          </a:bodyPr>
          <a:lstStyle/>
          <a:p>
            <a:r>
              <a:rPr lang="en-US" sz="1200" b="1" dirty="0">
                <a:solidFill>
                  <a:srgbClr val="0070C0"/>
                </a:solidFill>
              </a:rPr>
              <a:t>EVALUATION TEAM:</a:t>
            </a:r>
            <a:r>
              <a:rPr lang="pl-PL" sz="1200" b="1" dirty="0">
                <a:solidFill>
                  <a:srgbClr val="0070C0"/>
                </a:solidFill>
              </a:rPr>
              <a:t> Katarzyna Potęga vel Żabik (Copernicus Science Centre, Poland)</a:t>
            </a:r>
          </a:p>
          <a:p>
            <a:r>
              <a:rPr lang="pl-PL" sz="1200" b="1" dirty="0">
                <a:solidFill>
                  <a:srgbClr val="0070C0"/>
                </a:solidFill>
              </a:rPr>
              <a:t>Chagit Tishler (Bloomfield Science </a:t>
            </a:r>
            <a:r>
              <a:rPr lang="pl-PL" sz="1200" b="1" dirty="0" err="1">
                <a:solidFill>
                  <a:srgbClr val="0070C0"/>
                </a:solidFill>
              </a:rPr>
              <a:t>Museum</a:t>
            </a:r>
            <a:r>
              <a:rPr lang="pl-PL" sz="1200" b="1" dirty="0">
                <a:solidFill>
                  <a:srgbClr val="0070C0"/>
                </a:solidFill>
              </a:rPr>
              <a:t> </a:t>
            </a:r>
            <a:r>
              <a:rPr lang="pl-PL" sz="1200" b="1" dirty="0" err="1">
                <a:solidFill>
                  <a:srgbClr val="0070C0"/>
                </a:solidFill>
              </a:rPr>
              <a:t>Jerusalem</a:t>
            </a:r>
            <a:r>
              <a:rPr lang="pl-PL" sz="1200" b="1" dirty="0">
                <a:solidFill>
                  <a:srgbClr val="0070C0"/>
                </a:solidFill>
              </a:rPr>
              <a:t>, </a:t>
            </a:r>
            <a:r>
              <a:rPr lang="pl-PL" sz="1200" b="1" dirty="0" err="1">
                <a:solidFill>
                  <a:srgbClr val="0070C0"/>
                </a:solidFill>
              </a:rPr>
              <a:t>Israel</a:t>
            </a:r>
            <a:r>
              <a:rPr lang="pl-PL" sz="1200" b="1" dirty="0">
                <a:solidFill>
                  <a:srgbClr val="0070C0"/>
                </a:solidFill>
              </a:rPr>
              <a:t>), </a:t>
            </a:r>
          </a:p>
          <a:p>
            <a:r>
              <a:rPr lang="pl-PL" sz="1200" b="1" dirty="0">
                <a:solidFill>
                  <a:srgbClr val="0070C0"/>
                </a:solidFill>
              </a:rPr>
              <a:t>Tamar </a:t>
            </a:r>
            <a:r>
              <a:rPr lang="pl-PL" sz="1200" b="1" dirty="0" err="1">
                <a:solidFill>
                  <a:srgbClr val="0070C0"/>
                </a:solidFill>
              </a:rPr>
              <a:t>Furhmann</a:t>
            </a:r>
            <a:r>
              <a:rPr lang="pl-PL" sz="1200" b="1" dirty="0">
                <a:solidFill>
                  <a:srgbClr val="0070C0"/>
                </a:solidFill>
              </a:rPr>
              <a:t> (Columbia University, USA)</a:t>
            </a:r>
            <a:endParaRPr lang="en-US" sz="1200" dirty="0"/>
          </a:p>
          <a:p>
            <a:endParaRPr lang="en-US" sz="1200" dirty="0"/>
          </a:p>
        </p:txBody>
      </p:sp>
      <p:sp>
        <p:nvSpPr>
          <p:cNvPr id="34" name="Rounded Rectangle 33">
            <a:extLst>
              <a:ext uri="{FF2B5EF4-FFF2-40B4-BE49-F238E27FC236}">
                <a16:creationId xmlns:a16="http://schemas.microsoft.com/office/drawing/2014/main" id="{4E68BA60-84F0-B7AA-69BF-DF44F272F492}"/>
              </a:ext>
            </a:extLst>
          </p:cNvPr>
          <p:cNvSpPr/>
          <p:nvPr/>
        </p:nvSpPr>
        <p:spPr>
          <a:xfrm>
            <a:off x="478543" y="609613"/>
            <a:ext cx="8961821" cy="266417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9B1AE850-9A5B-9E3A-E556-0942DD4E68B2}"/>
              </a:ext>
            </a:extLst>
          </p:cNvPr>
          <p:cNvSpPr/>
          <p:nvPr/>
        </p:nvSpPr>
        <p:spPr>
          <a:xfrm>
            <a:off x="465636" y="709046"/>
            <a:ext cx="8961821" cy="1062999"/>
          </a:xfrm>
          <a:prstGeom prst="rect">
            <a:avLst/>
          </a:prstGeom>
          <a:noFill/>
          <a:ln w="25400"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rgbClr val="4A65D9"/>
                </a:solidFill>
              </a:rPr>
              <a:t>Resources:</a:t>
            </a:r>
            <a:endParaRPr lang="en-US" sz="1400" b="1" dirty="0">
              <a:solidFill>
                <a:srgbClr val="4A65D9"/>
              </a:solidFill>
            </a:endParaRPr>
          </a:p>
          <a:p>
            <a:r>
              <a:rPr lang="en-GB" sz="1400" dirty="0">
                <a:solidFill>
                  <a:schemeClr val="tx1">
                    <a:lumMod val="75000"/>
                    <a:lumOff val="25000"/>
                  </a:schemeClr>
                </a:solidFill>
              </a:rPr>
              <a:t> </a:t>
            </a:r>
          </a:p>
          <a:p>
            <a:endParaRPr lang="en-US" sz="1600" dirty="0">
              <a:solidFill>
                <a:schemeClr val="bg1">
                  <a:lumMod val="65000"/>
                </a:schemeClr>
              </a:solidFill>
            </a:endParaRPr>
          </a:p>
        </p:txBody>
      </p:sp>
      <p:sp>
        <p:nvSpPr>
          <p:cNvPr id="38" name="Rounded Rectangle 37">
            <a:extLst>
              <a:ext uri="{FF2B5EF4-FFF2-40B4-BE49-F238E27FC236}">
                <a16:creationId xmlns:a16="http://schemas.microsoft.com/office/drawing/2014/main" id="{509717B8-5316-B3B6-7098-7764B7501472}"/>
              </a:ext>
            </a:extLst>
          </p:cNvPr>
          <p:cNvSpPr/>
          <p:nvPr/>
        </p:nvSpPr>
        <p:spPr>
          <a:xfrm>
            <a:off x="5349784" y="3368039"/>
            <a:ext cx="4094495" cy="249273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ed Rectangle 39">
            <a:extLst>
              <a:ext uri="{FF2B5EF4-FFF2-40B4-BE49-F238E27FC236}">
                <a16:creationId xmlns:a16="http://schemas.microsoft.com/office/drawing/2014/main" id="{32A600E3-29BC-6BD2-B65F-23D16D543C40}"/>
              </a:ext>
            </a:extLst>
          </p:cNvPr>
          <p:cNvSpPr/>
          <p:nvPr/>
        </p:nvSpPr>
        <p:spPr>
          <a:xfrm>
            <a:off x="291590" y="3368040"/>
            <a:ext cx="4848016" cy="249273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912126C6-C6BB-C6B9-9208-A37DA5A25987}"/>
              </a:ext>
            </a:extLst>
          </p:cNvPr>
          <p:cNvSpPr/>
          <p:nvPr/>
        </p:nvSpPr>
        <p:spPr>
          <a:xfrm>
            <a:off x="5443119" y="3491364"/>
            <a:ext cx="4094495" cy="16660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rgbClr val="4A65D9"/>
                </a:solidFill>
              </a:rPr>
              <a:t>Challenges and Strategies for impact:</a:t>
            </a:r>
            <a:endParaRPr lang="pl-PL" sz="1600" b="1" dirty="0">
              <a:solidFill>
                <a:srgbClr val="4A65D9"/>
              </a:solidFill>
            </a:endParaRPr>
          </a:p>
          <a:p>
            <a:r>
              <a:rPr lang="en-US" sz="1400" dirty="0">
                <a:solidFill>
                  <a:schemeClr val="tx1"/>
                </a:solidFill>
              </a:rPr>
              <a:t>Support 10 national Open Schooling Hubs in introducing the Make it Open methodology to 150 schools by:</a:t>
            </a:r>
            <a:endParaRPr lang="pl-PL" sz="1400" dirty="0">
              <a:solidFill>
                <a:schemeClr val="tx1"/>
              </a:solidFill>
            </a:endParaRPr>
          </a:p>
          <a:p>
            <a:pPr marL="285750" indent="-285750">
              <a:buFontTx/>
              <a:buChar char="-"/>
            </a:pPr>
            <a:r>
              <a:rPr lang="en-US" sz="1200" dirty="0">
                <a:solidFill>
                  <a:schemeClr val="tx1"/>
                </a:solidFill>
              </a:rPr>
              <a:t>establishing and coordinating the local hubs with various partners, representing the different stakeholders,</a:t>
            </a:r>
            <a:endParaRPr lang="pl-PL" sz="1200" dirty="0">
              <a:solidFill>
                <a:schemeClr val="tx1"/>
              </a:solidFill>
            </a:endParaRPr>
          </a:p>
          <a:p>
            <a:pPr marL="285750" indent="-285750">
              <a:buFontTx/>
              <a:buChar char="-"/>
            </a:pPr>
            <a:r>
              <a:rPr lang="en-US" sz="1200" dirty="0">
                <a:solidFill>
                  <a:schemeClr val="tx1"/>
                </a:solidFill>
              </a:rPr>
              <a:t>creating a one-stop shop that will guide schools and teachers through the process of running their learning scenarios and using additional resources,</a:t>
            </a:r>
            <a:endParaRPr lang="pl-PL" sz="1200" dirty="0">
              <a:solidFill>
                <a:schemeClr val="tx1"/>
              </a:solidFill>
            </a:endParaRPr>
          </a:p>
          <a:p>
            <a:pPr marL="285750" indent="-285750">
              <a:buFontTx/>
              <a:buChar char="-"/>
            </a:pPr>
            <a:r>
              <a:rPr lang="en-US" sz="1200" dirty="0">
                <a:solidFill>
                  <a:schemeClr val="tx1"/>
                </a:solidFill>
              </a:rPr>
              <a:t>ensuring stakeholders' engagement at all stages of the project in supporting schools. </a:t>
            </a:r>
            <a:endParaRPr lang="pl-PL" sz="1200" dirty="0">
              <a:solidFill>
                <a:schemeClr val="tx1"/>
              </a:solidFill>
            </a:endParaRPr>
          </a:p>
        </p:txBody>
      </p:sp>
      <p:sp>
        <p:nvSpPr>
          <p:cNvPr id="42" name="Rectangle 41">
            <a:extLst>
              <a:ext uri="{FF2B5EF4-FFF2-40B4-BE49-F238E27FC236}">
                <a16:creationId xmlns:a16="http://schemas.microsoft.com/office/drawing/2014/main" id="{CB33BC42-F05B-1109-10C8-405BD87338E1}"/>
              </a:ext>
            </a:extLst>
          </p:cNvPr>
          <p:cNvSpPr/>
          <p:nvPr/>
        </p:nvSpPr>
        <p:spPr>
          <a:xfrm>
            <a:off x="424974" y="3512322"/>
            <a:ext cx="4649760" cy="18322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rgbClr val="4A65D9"/>
                </a:solidFill>
              </a:rPr>
              <a:t>Expected, Preliminary or Current Results:</a:t>
            </a:r>
            <a:endParaRPr lang="pl-PL" sz="1600" b="1" dirty="0">
              <a:solidFill>
                <a:srgbClr val="4A65D9"/>
              </a:solidFill>
            </a:endParaRPr>
          </a:p>
          <a:p>
            <a:r>
              <a:rPr lang="en-US" sz="1100" dirty="0">
                <a:solidFill>
                  <a:schemeClr val="tx1"/>
                </a:solidFill>
              </a:rPr>
              <a:t>From research conducted among teachers participating in the project's pilot phase, we identified challenges in running open schooling activities. These include networking with experts, managing group work, and organizing visits to institutions.</a:t>
            </a:r>
            <a:endParaRPr lang="pl-PL" sz="1100" dirty="0">
              <a:solidFill>
                <a:schemeClr val="tx1"/>
              </a:solidFill>
            </a:endParaRPr>
          </a:p>
          <a:p>
            <a:r>
              <a:rPr lang="en-US" sz="1100" dirty="0">
                <a:solidFill>
                  <a:schemeClr val="tx1"/>
                </a:solidFill>
              </a:rPr>
              <a:t>Based on the initial pilot data, we expect that participation in open schooling activities in the later stages of the project</a:t>
            </a:r>
            <a:r>
              <a:rPr lang="pl-PL" sz="1100" dirty="0">
                <a:solidFill>
                  <a:schemeClr val="tx1"/>
                </a:solidFill>
              </a:rPr>
              <a:t>:</a:t>
            </a:r>
          </a:p>
          <a:p>
            <a:pPr marL="171450" indent="-171450">
              <a:buFontTx/>
              <a:buChar char="-"/>
            </a:pPr>
            <a:r>
              <a:rPr lang="en-US" sz="1100" dirty="0">
                <a:solidFill>
                  <a:schemeClr val="tx1"/>
                </a:solidFill>
              </a:rPr>
              <a:t>will increase the declared willingness of teachers to use OS activities such as meetings with experts and lessons outside the school building in their daily pedagogical practice.</a:t>
            </a:r>
            <a:endParaRPr lang="pl-PL" sz="1100" dirty="0">
              <a:solidFill>
                <a:schemeClr val="tx1"/>
              </a:solidFill>
            </a:endParaRPr>
          </a:p>
          <a:p>
            <a:pPr marL="171450" indent="-171450">
              <a:buFontTx/>
              <a:buChar char="-"/>
            </a:pPr>
            <a:r>
              <a:rPr lang="en-US" sz="1100" dirty="0">
                <a:solidFill>
                  <a:schemeClr val="tx1"/>
                </a:solidFill>
              </a:rPr>
              <a:t>will increase the involvement and motivation of students and parents in OS activities related to making and citizen science. </a:t>
            </a:r>
            <a:endParaRPr lang="pl-PL" sz="1100" dirty="0">
              <a:solidFill>
                <a:schemeClr val="tx1"/>
              </a:solidFill>
            </a:endParaRPr>
          </a:p>
          <a:p>
            <a:pPr marL="171450" indent="-171450">
              <a:buFontTx/>
              <a:buChar char="-"/>
            </a:pPr>
            <a:r>
              <a:rPr lang="en-US" sz="1100" dirty="0">
                <a:solidFill>
                  <a:schemeClr val="tx1"/>
                </a:solidFill>
              </a:rPr>
              <a:t>will broaden students' </a:t>
            </a:r>
            <a:r>
              <a:rPr lang="en-US" sz="1100" dirty="0" err="1">
                <a:solidFill>
                  <a:schemeClr val="tx1"/>
                </a:solidFill>
              </a:rPr>
              <a:t>conceptualisation</a:t>
            </a:r>
            <a:r>
              <a:rPr lang="en-US" sz="1100" dirty="0">
                <a:solidFill>
                  <a:schemeClr val="tx1"/>
                </a:solidFill>
              </a:rPr>
              <a:t> of the learning environment.</a:t>
            </a:r>
            <a:endParaRPr lang="pl-PL" sz="1100" dirty="0">
              <a:solidFill>
                <a:schemeClr val="tx1"/>
              </a:solidFill>
            </a:endParaRPr>
          </a:p>
          <a:p>
            <a:r>
              <a:rPr lang="en-US" sz="1600" b="1" dirty="0">
                <a:solidFill>
                  <a:srgbClr val="4A65D9"/>
                </a:solidFill>
              </a:rPr>
              <a:t> </a:t>
            </a:r>
            <a:r>
              <a:rPr lang="en-GB" sz="1400" dirty="0">
                <a:solidFill>
                  <a:schemeClr val="tx1">
                    <a:lumMod val="75000"/>
                    <a:lumOff val="25000"/>
                  </a:schemeClr>
                </a:solidFill>
              </a:rPr>
              <a:t> </a:t>
            </a:r>
            <a:endParaRPr lang="en-US" sz="1400" dirty="0">
              <a:solidFill>
                <a:schemeClr val="tx1">
                  <a:lumMod val="75000"/>
                  <a:lumOff val="25000"/>
                </a:schemeClr>
              </a:solidFill>
            </a:endParaRPr>
          </a:p>
        </p:txBody>
      </p:sp>
      <p:sp>
        <p:nvSpPr>
          <p:cNvPr id="52" name="Oval 51">
            <a:extLst>
              <a:ext uri="{FF2B5EF4-FFF2-40B4-BE49-F238E27FC236}">
                <a16:creationId xmlns:a16="http://schemas.microsoft.com/office/drawing/2014/main" id="{54A94A01-6900-ACDB-4EFB-86C6D515B7CF}"/>
              </a:ext>
            </a:extLst>
          </p:cNvPr>
          <p:cNvSpPr/>
          <p:nvPr/>
        </p:nvSpPr>
        <p:spPr>
          <a:xfrm>
            <a:off x="7838993" y="5995976"/>
            <a:ext cx="846760" cy="723691"/>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E3002E24-4F8A-EBE1-C2F5-85EC6EE3CE8E}"/>
              </a:ext>
            </a:extLst>
          </p:cNvPr>
          <p:cNvSpPr/>
          <p:nvPr/>
        </p:nvSpPr>
        <p:spPr>
          <a:xfrm>
            <a:off x="5723569" y="5955017"/>
            <a:ext cx="895178" cy="80561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descr="Qr code&#10;&#10;Description automatically generated">
            <a:extLst>
              <a:ext uri="{FF2B5EF4-FFF2-40B4-BE49-F238E27FC236}">
                <a16:creationId xmlns:a16="http://schemas.microsoft.com/office/drawing/2014/main" id="{269E247C-A1B5-2F30-FEEF-9A91B5DA8C1F}"/>
              </a:ext>
            </a:extLst>
          </p:cNvPr>
          <p:cNvPicPr>
            <a:picLocks noChangeAspect="1"/>
          </p:cNvPicPr>
          <p:nvPr/>
        </p:nvPicPr>
        <p:blipFill>
          <a:blip r:embed="rId5"/>
          <a:stretch>
            <a:fillRect/>
          </a:stretch>
        </p:blipFill>
        <p:spPr>
          <a:xfrm>
            <a:off x="8856298" y="5989107"/>
            <a:ext cx="699801" cy="699801"/>
          </a:xfrm>
          <a:prstGeom prst="rect">
            <a:avLst/>
          </a:prstGeom>
        </p:spPr>
      </p:pic>
      <p:sp>
        <p:nvSpPr>
          <p:cNvPr id="17" name="Oval 16">
            <a:extLst>
              <a:ext uri="{FF2B5EF4-FFF2-40B4-BE49-F238E27FC236}">
                <a16:creationId xmlns:a16="http://schemas.microsoft.com/office/drawing/2014/main" id="{AB25C3B6-390D-33DD-4B72-BF32B88414D8}"/>
              </a:ext>
            </a:extLst>
          </p:cNvPr>
          <p:cNvSpPr/>
          <p:nvPr/>
        </p:nvSpPr>
        <p:spPr>
          <a:xfrm>
            <a:off x="6830022" y="5955017"/>
            <a:ext cx="895178" cy="79494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767D60A-9707-6CD2-B198-B04D813AD8D1}"/>
              </a:ext>
            </a:extLst>
          </p:cNvPr>
          <p:cNvSpPr txBox="1"/>
          <p:nvPr/>
        </p:nvSpPr>
        <p:spPr>
          <a:xfrm>
            <a:off x="6961913" y="6042577"/>
            <a:ext cx="662248" cy="646331"/>
          </a:xfrm>
          <a:prstGeom prst="rect">
            <a:avLst/>
          </a:prstGeom>
          <a:noFill/>
        </p:spPr>
        <p:txBody>
          <a:bodyPr wrap="square" rtlCol="0">
            <a:spAutoFit/>
          </a:bodyPr>
          <a:lstStyle/>
          <a:p>
            <a:r>
              <a:rPr lang="en-US" dirty="0"/>
              <a:t>Your logo</a:t>
            </a:r>
          </a:p>
        </p:txBody>
      </p:sp>
      <p:sp>
        <p:nvSpPr>
          <p:cNvPr id="20" name="TextBox 19">
            <a:extLst>
              <a:ext uri="{FF2B5EF4-FFF2-40B4-BE49-F238E27FC236}">
                <a16:creationId xmlns:a16="http://schemas.microsoft.com/office/drawing/2014/main" id="{14CE5477-8E59-6447-16DE-D066CC43B987}"/>
              </a:ext>
            </a:extLst>
          </p:cNvPr>
          <p:cNvSpPr txBox="1"/>
          <p:nvPr/>
        </p:nvSpPr>
        <p:spPr>
          <a:xfrm>
            <a:off x="9052082" y="6006685"/>
            <a:ext cx="487588" cy="646331"/>
          </a:xfrm>
          <a:prstGeom prst="rect">
            <a:avLst/>
          </a:prstGeom>
          <a:solidFill>
            <a:srgbClr val="FFFFFF">
              <a:alpha val="90980"/>
            </a:srgbClr>
          </a:solidFill>
        </p:spPr>
        <p:txBody>
          <a:bodyPr wrap="square" rtlCol="0">
            <a:spAutoFit/>
          </a:bodyPr>
          <a:lstStyle/>
          <a:p>
            <a:r>
              <a:rPr lang="en-US" sz="1200" dirty="0"/>
              <a:t>Your QR URL</a:t>
            </a:r>
          </a:p>
        </p:txBody>
      </p:sp>
      <p:sp>
        <p:nvSpPr>
          <p:cNvPr id="3" name="Rectangle 2">
            <a:extLst>
              <a:ext uri="{FF2B5EF4-FFF2-40B4-BE49-F238E27FC236}">
                <a16:creationId xmlns:a16="http://schemas.microsoft.com/office/drawing/2014/main" id="{01674BFE-EEE0-5A65-4D7F-C1819EEC84E9}"/>
              </a:ext>
            </a:extLst>
          </p:cNvPr>
          <p:cNvSpPr/>
          <p:nvPr/>
        </p:nvSpPr>
        <p:spPr>
          <a:xfrm>
            <a:off x="43526" y="68329"/>
            <a:ext cx="10294126" cy="44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chemeClr val="tx1">
                    <a:lumMod val="95000"/>
                    <a:lumOff val="5000"/>
                  </a:schemeClr>
                </a:solidFill>
              </a:rPr>
              <a:t>Project:</a:t>
            </a:r>
            <a:r>
              <a:rPr lang="pl-PL" sz="2000" b="1" dirty="0">
                <a:solidFill>
                  <a:schemeClr val="tx1">
                    <a:lumMod val="95000"/>
                    <a:lumOff val="5000"/>
                  </a:schemeClr>
                </a:solidFill>
              </a:rPr>
              <a:t> </a:t>
            </a:r>
            <a:r>
              <a:rPr lang="pl-PL" sz="2000" b="1" dirty="0" err="1">
                <a:solidFill>
                  <a:srgbClr val="4A65D9"/>
                </a:solidFill>
              </a:rPr>
              <a:t>Make</a:t>
            </a:r>
            <a:r>
              <a:rPr lang="pl-PL" sz="2000" b="1" dirty="0">
                <a:solidFill>
                  <a:srgbClr val="4A65D9"/>
                </a:solidFill>
              </a:rPr>
              <a:t> </a:t>
            </a:r>
            <a:r>
              <a:rPr lang="pl-PL" sz="2000" b="1" dirty="0" err="1">
                <a:solidFill>
                  <a:srgbClr val="4A65D9"/>
                </a:solidFill>
              </a:rPr>
              <a:t>it</a:t>
            </a:r>
            <a:r>
              <a:rPr lang="pl-PL" sz="2000" b="1" dirty="0">
                <a:solidFill>
                  <a:srgbClr val="4A65D9"/>
                </a:solidFill>
              </a:rPr>
              <a:t> Open</a:t>
            </a:r>
            <a:r>
              <a:rPr lang="en-US" sz="2000" b="1" dirty="0">
                <a:solidFill>
                  <a:schemeClr val="tx1">
                    <a:lumMod val="95000"/>
                    <a:lumOff val="5000"/>
                  </a:schemeClr>
                </a:solidFill>
              </a:rPr>
              <a:t> </a:t>
            </a:r>
            <a:r>
              <a:rPr lang="en-US" sz="2000" b="1" dirty="0">
                <a:solidFill>
                  <a:srgbClr val="4A65D9"/>
                </a:solidFill>
              </a:rPr>
              <a:t> </a:t>
            </a:r>
          </a:p>
          <a:p>
            <a:endParaRPr lang="en-US" sz="2200" b="1" dirty="0">
              <a:solidFill>
                <a:srgbClr val="4A65D9"/>
              </a:solidFill>
            </a:endParaRPr>
          </a:p>
          <a:p>
            <a:endParaRPr lang="en-US" sz="2200" b="1" dirty="0">
              <a:solidFill>
                <a:schemeClr val="bg1">
                  <a:lumMod val="65000"/>
                </a:schemeClr>
              </a:solidFill>
            </a:endParaRPr>
          </a:p>
        </p:txBody>
      </p:sp>
      <p:grpSp>
        <p:nvGrpSpPr>
          <p:cNvPr id="19" name="Group 4">
            <a:extLst>
              <a:ext uri="{FF2B5EF4-FFF2-40B4-BE49-F238E27FC236}">
                <a16:creationId xmlns:a16="http://schemas.microsoft.com/office/drawing/2014/main" id="{76E8012B-30CD-4AFD-9F06-60DD25700B30}"/>
              </a:ext>
            </a:extLst>
          </p:cNvPr>
          <p:cNvGrpSpPr/>
          <p:nvPr/>
        </p:nvGrpSpPr>
        <p:grpSpPr>
          <a:xfrm>
            <a:off x="6801482" y="5945966"/>
            <a:ext cx="923717" cy="814661"/>
            <a:chOff x="1940534" y="5954845"/>
            <a:chExt cx="846760" cy="720036"/>
          </a:xfrm>
        </p:grpSpPr>
        <p:sp>
          <p:nvSpPr>
            <p:cNvPr id="22" name="Oval 75">
              <a:extLst>
                <a:ext uri="{FF2B5EF4-FFF2-40B4-BE49-F238E27FC236}">
                  <a16:creationId xmlns:a16="http://schemas.microsoft.com/office/drawing/2014/main" id="{E6584235-EFD3-4A23-9392-3C337C66FCE6}"/>
                </a:ext>
              </a:extLst>
            </p:cNvPr>
            <p:cNvSpPr/>
            <p:nvPr/>
          </p:nvSpPr>
          <p:spPr>
            <a:xfrm>
              <a:off x="1940534" y="5954845"/>
              <a:ext cx="846760" cy="720036"/>
            </a:xfrm>
            <a:prstGeom prst="ellipse">
              <a:avLst/>
            </a:prstGeom>
            <a:solidFill>
              <a:srgbClr val="FF8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8">
              <a:extLst>
                <a:ext uri="{FF2B5EF4-FFF2-40B4-BE49-F238E27FC236}">
                  <a16:creationId xmlns:a16="http://schemas.microsoft.com/office/drawing/2014/main" id="{30F4752B-1E7B-4E6E-99EA-F393C4DD19DF}"/>
                </a:ext>
              </a:extLst>
            </p:cNvPr>
            <p:cNvPicPr>
              <a:picLocks noChangeAspect="1"/>
            </p:cNvPicPr>
            <p:nvPr/>
          </p:nvPicPr>
          <p:blipFill>
            <a:blip r:embed="rId6"/>
            <a:stretch>
              <a:fillRect/>
            </a:stretch>
          </p:blipFill>
          <p:spPr>
            <a:xfrm>
              <a:off x="1971747" y="6166906"/>
              <a:ext cx="755380" cy="314351"/>
            </a:xfrm>
            <a:prstGeom prst="rect">
              <a:avLst/>
            </a:prstGeom>
          </p:spPr>
        </p:pic>
      </p:grpSp>
      <p:sp>
        <p:nvSpPr>
          <p:cNvPr id="24" name="pole tekstowe 23">
            <a:extLst>
              <a:ext uri="{FF2B5EF4-FFF2-40B4-BE49-F238E27FC236}">
                <a16:creationId xmlns:a16="http://schemas.microsoft.com/office/drawing/2014/main" id="{0535CE6B-AD9A-4D7F-9F3B-5F8DBAB0F826}"/>
              </a:ext>
            </a:extLst>
          </p:cNvPr>
          <p:cNvSpPr txBox="1"/>
          <p:nvPr/>
        </p:nvSpPr>
        <p:spPr>
          <a:xfrm>
            <a:off x="517982" y="982169"/>
            <a:ext cx="5379720" cy="261610"/>
          </a:xfrm>
          <a:prstGeom prst="rect">
            <a:avLst/>
          </a:prstGeom>
          <a:noFill/>
        </p:spPr>
        <p:txBody>
          <a:bodyPr wrap="square">
            <a:spAutoFit/>
          </a:bodyPr>
          <a:lstStyle/>
          <a:p>
            <a:r>
              <a:rPr lang="pl-PL" sz="1100" b="1" i="0" u="none" strike="noStrike" dirty="0">
                <a:solidFill>
                  <a:srgbClr val="000000"/>
                </a:solidFill>
                <a:effectLst/>
              </a:rPr>
              <a:t>Open </a:t>
            </a:r>
            <a:r>
              <a:rPr lang="pl-PL" sz="1100" b="1" i="0" u="none" strike="noStrike" dirty="0" err="1">
                <a:solidFill>
                  <a:srgbClr val="000000"/>
                </a:solidFill>
                <a:effectLst/>
              </a:rPr>
              <a:t>Schooling</a:t>
            </a:r>
            <a:r>
              <a:rPr lang="pl-PL" sz="1100" b="1" i="0" u="none" strike="noStrike" dirty="0">
                <a:solidFill>
                  <a:srgbClr val="000000"/>
                </a:solidFill>
                <a:effectLst/>
              </a:rPr>
              <a:t> Information Packs</a:t>
            </a:r>
            <a:endParaRPr lang="pl-PL" sz="1100" dirty="0"/>
          </a:p>
        </p:txBody>
      </p:sp>
      <p:pic>
        <p:nvPicPr>
          <p:cNvPr id="2050" name="Picture 2">
            <a:extLst>
              <a:ext uri="{FF2B5EF4-FFF2-40B4-BE49-F238E27FC236}">
                <a16:creationId xmlns:a16="http://schemas.microsoft.com/office/drawing/2014/main" id="{24094230-54B6-4CA6-99A1-687365AB4D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94056" y="1250469"/>
            <a:ext cx="780786" cy="109551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B65318B0-A893-4D4E-99A8-0C071101FE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376746" y="1249813"/>
            <a:ext cx="764834" cy="10955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1E480B8-F902-4B57-A966-3F2A02863C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2138186" y="1253557"/>
            <a:ext cx="810129" cy="1076946"/>
          </a:xfrm>
          <a:prstGeom prst="rect">
            <a:avLst/>
          </a:prstGeom>
          <a:noFill/>
          <a:extLst>
            <a:ext uri="{909E8E84-426E-40DD-AFC4-6F175D3DCCD1}">
              <a14:hiddenFill xmlns:a14="http://schemas.microsoft.com/office/drawing/2010/main">
                <a:solidFill>
                  <a:srgbClr val="FFFFFF"/>
                </a:solidFill>
              </a14:hiddenFill>
            </a:ext>
          </a:extLst>
        </p:spPr>
      </p:pic>
      <p:sp>
        <p:nvSpPr>
          <p:cNvPr id="28" name="pole tekstowe 27">
            <a:extLst>
              <a:ext uri="{FF2B5EF4-FFF2-40B4-BE49-F238E27FC236}">
                <a16:creationId xmlns:a16="http://schemas.microsoft.com/office/drawing/2014/main" id="{F37C43A8-BEDB-4866-B32A-7AA211D6CA60}"/>
              </a:ext>
            </a:extLst>
          </p:cNvPr>
          <p:cNvSpPr txBox="1"/>
          <p:nvPr/>
        </p:nvSpPr>
        <p:spPr>
          <a:xfrm>
            <a:off x="3306902" y="971696"/>
            <a:ext cx="5181600" cy="261610"/>
          </a:xfrm>
          <a:prstGeom prst="rect">
            <a:avLst/>
          </a:prstGeom>
          <a:noFill/>
        </p:spPr>
        <p:txBody>
          <a:bodyPr wrap="square">
            <a:spAutoFit/>
          </a:bodyPr>
          <a:lstStyle/>
          <a:p>
            <a:r>
              <a:rPr lang="en-US" sz="1100" b="1" dirty="0">
                <a:solidFill>
                  <a:srgbClr val="000000"/>
                </a:solidFill>
              </a:rPr>
              <a:t>16 Open schooling Learning Scenario</a:t>
            </a:r>
            <a:r>
              <a:rPr lang="pl-PL" sz="1100" b="1" dirty="0">
                <a:solidFill>
                  <a:srgbClr val="000000"/>
                </a:solidFill>
              </a:rPr>
              <a:t>s</a:t>
            </a:r>
          </a:p>
        </p:txBody>
      </p:sp>
      <p:pic>
        <p:nvPicPr>
          <p:cNvPr id="2054" name="Picture 6">
            <a:extLst>
              <a:ext uri="{FF2B5EF4-FFF2-40B4-BE49-F238E27FC236}">
                <a16:creationId xmlns:a16="http://schemas.microsoft.com/office/drawing/2014/main" id="{AB0FF79B-F65E-4342-8834-247F866EEF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85971" y="1282597"/>
            <a:ext cx="1112433" cy="706102"/>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a:extLst>
              <a:ext uri="{FF2B5EF4-FFF2-40B4-BE49-F238E27FC236}">
                <a16:creationId xmlns:a16="http://schemas.microsoft.com/office/drawing/2014/main" id="{0945FD43-BDA6-4CED-A7AD-84B30954E9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84729" y="1276154"/>
            <a:ext cx="1099966" cy="71590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487884F4-06CD-41F9-A73C-AB7484130A1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87693" y="1996276"/>
            <a:ext cx="1097002" cy="39137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402D5A24-4516-4B57-B084-3146182FA80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76525" y="1998503"/>
            <a:ext cx="409973" cy="389149"/>
          </a:xfrm>
          <a:prstGeom prst="rect">
            <a:avLst/>
          </a:prstGeom>
          <a:noFill/>
          <a:extLst>
            <a:ext uri="{909E8E84-426E-40DD-AFC4-6F175D3DCCD1}">
              <a14:hiddenFill xmlns:a14="http://schemas.microsoft.com/office/drawing/2010/main">
                <a:solidFill>
                  <a:srgbClr val="FFFFFF"/>
                </a:solidFill>
              </a14:hiddenFill>
            </a:ext>
          </a:extLst>
        </p:spPr>
      </p:pic>
      <p:sp>
        <p:nvSpPr>
          <p:cNvPr id="36" name="pole tekstowe 35">
            <a:extLst>
              <a:ext uri="{FF2B5EF4-FFF2-40B4-BE49-F238E27FC236}">
                <a16:creationId xmlns:a16="http://schemas.microsoft.com/office/drawing/2014/main" id="{6AE4D4CE-B1D7-4E67-9838-EAC3CB6AD052}"/>
              </a:ext>
            </a:extLst>
          </p:cNvPr>
          <p:cNvSpPr txBox="1"/>
          <p:nvPr/>
        </p:nvSpPr>
        <p:spPr>
          <a:xfrm>
            <a:off x="2203656" y="2727363"/>
            <a:ext cx="5178424" cy="276999"/>
          </a:xfrm>
          <a:prstGeom prst="rect">
            <a:avLst/>
          </a:prstGeom>
          <a:noFill/>
        </p:spPr>
        <p:txBody>
          <a:bodyPr wrap="square">
            <a:spAutoFit/>
          </a:bodyPr>
          <a:lstStyle/>
          <a:p>
            <a:r>
              <a:rPr lang="pl-PL" sz="1200" b="1" i="0" u="none" strike="noStrike" dirty="0" err="1">
                <a:solidFill>
                  <a:srgbClr val="000000"/>
                </a:solidFill>
                <a:effectLst/>
              </a:rPr>
              <a:t>Avalible</a:t>
            </a:r>
            <a:r>
              <a:rPr lang="pl-PL" sz="1200" b="1" i="0" u="none" strike="noStrike" dirty="0">
                <a:solidFill>
                  <a:srgbClr val="000000"/>
                </a:solidFill>
                <a:effectLst/>
              </a:rPr>
              <a:t> </a:t>
            </a:r>
            <a:r>
              <a:rPr lang="pl-PL" sz="1200" b="1" i="0" u="none" strike="noStrike" dirty="0" err="1">
                <a:solidFill>
                  <a:srgbClr val="000000"/>
                </a:solidFill>
                <a:effectLst/>
              </a:rPr>
              <a:t>at</a:t>
            </a:r>
            <a:r>
              <a:rPr lang="pl-PL" sz="1200" b="1" i="0" u="none" strike="noStrike" dirty="0">
                <a:solidFill>
                  <a:srgbClr val="000000"/>
                </a:solidFill>
                <a:effectLst/>
              </a:rPr>
              <a:t> the </a:t>
            </a:r>
            <a:r>
              <a:rPr lang="pl-PL" sz="1200" b="1" i="0" u="none" strike="noStrike" dirty="0" err="1">
                <a:solidFill>
                  <a:srgbClr val="000000"/>
                </a:solidFill>
                <a:effectLst/>
                <a:hlinkClick r:id="rId14"/>
              </a:rPr>
              <a:t>Navigator</a:t>
            </a:r>
            <a:r>
              <a:rPr lang="pl-PL" sz="1200" b="1" i="0" u="none" strike="noStrike" dirty="0">
                <a:solidFill>
                  <a:srgbClr val="000000"/>
                </a:solidFill>
                <a:effectLst/>
              </a:rPr>
              <a:t> </a:t>
            </a:r>
            <a:endParaRPr lang="pl-PL" sz="1200" dirty="0"/>
          </a:p>
        </p:txBody>
      </p:sp>
      <p:pic>
        <p:nvPicPr>
          <p:cNvPr id="2060" name="Picture 12">
            <a:extLst>
              <a:ext uri="{FF2B5EF4-FFF2-40B4-BE49-F238E27FC236}">
                <a16:creationId xmlns:a16="http://schemas.microsoft.com/office/drawing/2014/main" id="{DFE2BB22-FBC0-40E4-8A93-FD9F170389A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70336" y="2403983"/>
            <a:ext cx="218991" cy="304684"/>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a:extLst>
              <a:ext uri="{FF2B5EF4-FFF2-40B4-BE49-F238E27FC236}">
                <a16:creationId xmlns:a16="http://schemas.microsoft.com/office/drawing/2014/main" id="{C5B6341E-4DDA-4D29-8C0C-0D31985A7F2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70486" y="2403983"/>
            <a:ext cx="218991" cy="304684"/>
          </a:xfrm>
          <a:prstGeom prst="rect">
            <a:avLst/>
          </a:prstGeom>
          <a:noFill/>
          <a:extLst>
            <a:ext uri="{909E8E84-426E-40DD-AFC4-6F175D3DCCD1}">
              <a14:hiddenFill xmlns:a14="http://schemas.microsoft.com/office/drawing/2010/main">
                <a:solidFill>
                  <a:srgbClr val="FFFFFF"/>
                </a:solidFill>
              </a14:hiddenFill>
            </a:ext>
          </a:extLst>
        </p:spPr>
      </p:pic>
      <p:sp>
        <p:nvSpPr>
          <p:cNvPr id="39" name="pole tekstowe 38">
            <a:extLst>
              <a:ext uri="{FF2B5EF4-FFF2-40B4-BE49-F238E27FC236}">
                <a16:creationId xmlns:a16="http://schemas.microsoft.com/office/drawing/2014/main" id="{0E858400-B646-470E-B793-6BD341A1B215}"/>
              </a:ext>
            </a:extLst>
          </p:cNvPr>
          <p:cNvSpPr txBox="1"/>
          <p:nvPr/>
        </p:nvSpPr>
        <p:spPr>
          <a:xfrm>
            <a:off x="6240653" y="1075173"/>
            <a:ext cx="2133566" cy="923330"/>
          </a:xfrm>
          <a:prstGeom prst="rect">
            <a:avLst/>
          </a:prstGeom>
          <a:noFill/>
        </p:spPr>
        <p:txBody>
          <a:bodyPr wrap="square">
            <a:spAutoFit/>
          </a:bodyPr>
          <a:lstStyle/>
          <a:p>
            <a:pPr algn="ctr"/>
            <a:r>
              <a:rPr lang="pl-PL" sz="1800" b="1" i="0" u="none" strike="noStrike" dirty="0">
                <a:solidFill>
                  <a:srgbClr val="000000"/>
                </a:solidFill>
                <a:effectLst/>
              </a:rPr>
              <a:t>Open </a:t>
            </a:r>
            <a:r>
              <a:rPr lang="pl-PL" sz="1800" b="1" i="0" u="none" strike="noStrike" dirty="0" err="1">
                <a:solidFill>
                  <a:srgbClr val="000000"/>
                </a:solidFill>
                <a:effectLst/>
              </a:rPr>
              <a:t>schooling</a:t>
            </a:r>
            <a:r>
              <a:rPr lang="pl-PL" sz="1800" b="1" i="0" u="none" strike="noStrike" dirty="0">
                <a:solidFill>
                  <a:srgbClr val="000000"/>
                </a:solidFill>
                <a:effectLst/>
              </a:rPr>
              <a:t> MOOC</a:t>
            </a:r>
          </a:p>
          <a:p>
            <a:pPr algn="ctr"/>
            <a:r>
              <a:rPr lang="pl-PL" b="1" dirty="0">
                <a:solidFill>
                  <a:srgbClr val="000000"/>
                </a:solidFill>
              </a:rPr>
              <a:t>(2023)</a:t>
            </a:r>
            <a:endParaRPr lang="pl-PL" dirty="0"/>
          </a:p>
        </p:txBody>
      </p:sp>
    </p:spTree>
    <p:extLst>
      <p:ext uri="{BB962C8B-B14F-4D97-AF65-F5344CB8AC3E}">
        <p14:creationId xmlns:p14="http://schemas.microsoft.com/office/powerpoint/2010/main" val="3344491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5E891A1-D2C4-A939-B199-7CAD6CF78271}"/>
              </a:ext>
            </a:extLst>
          </p:cNvPr>
          <p:cNvSpPr/>
          <p:nvPr/>
        </p:nvSpPr>
        <p:spPr>
          <a:xfrm>
            <a:off x="-12904" y="6100933"/>
            <a:ext cx="9918903" cy="802632"/>
          </a:xfrm>
          <a:prstGeom prst="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FBC0F2A-648B-2097-B585-5E3CFE898229}"/>
              </a:ext>
            </a:extLst>
          </p:cNvPr>
          <p:cNvSpPr/>
          <p:nvPr/>
        </p:nvSpPr>
        <p:spPr>
          <a:xfrm>
            <a:off x="-12902" y="495256"/>
            <a:ext cx="4243164" cy="5651980"/>
          </a:xfrm>
          <a:prstGeom prst="rect">
            <a:avLst/>
          </a:prstGeom>
          <a:gradFill>
            <a:gsLst>
              <a:gs pos="0">
                <a:srgbClr val="F475A6"/>
              </a:gs>
              <a:gs pos="42000">
                <a:srgbClr val="E8494D"/>
              </a:gs>
              <a:gs pos="100000">
                <a:srgbClr val="FC9319"/>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0273829E-2C03-5AC4-AA54-525C0E642233}"/>
              </a:ext>
            </a:extLst>
          </p:cNvPr>
          <p:cNvSpPr txBox="1"/>
          <p:nvPr/>
        </p:nvSpPr>
        <p:spPr>
          <a:xfrm>
            <a:off x="-200689" y="947830"/>
            <a:ext cx="4519553" cy="369332"/>
          </a:xfrm>
          <a:prstGeom prst="rect">
            <a:avLst/>
          </a:prstGeom>
          <a:noFill/>
        </p:spPr>
        <p:txBody>
          <a:bodyPr wrap="square" rtlCol="0">
            <a:spAutoFit/>
          </a:bodyPr>
          <a:lstStyle/>
          <a:p>
            <a:pPr algn="ctr"/>
            <a:r>
              <a:rPr lang="en-US" b="1" dirty="0">
                <a:solidFill>
                  <a:schemeClr val="bg1"/>
                </a:solidFill>
              </a:rPr>
              <a:t> Project Map     </a:t>
            </a:r>
          </a:p>
        </p:txBody>
      </p:sp>
      <p:sp>
        <p:nvSpPr>
          <p:cNvPr id="75" name="TextBox 74">
            <a:extLst>
              <a:ext uri="{FF2B5EF4-FFF2-40B4-BE49-F238E27FC236}">
                <a16:creationId xmlns:a16="http://schemas.microsoft.com/office/drawing/2014/main" id="{B5F5BAF8-5700-6F17-430D-8F497BF196B7}"/>
              </a:ext>
            </a:extLst>
          </p:cNvPr>
          <p:cNvSpPr txBox="1"/>
          <p:nvPr/>
        </p:nvSpPr>
        <p:spPr>
          <a:xfrm>
            <a:off x="247186" y="6147236"/>
            <a:ext cx="4847569" cy="276999"/>
          </a:xfrm>
          <a:prstGeom prst="rect">
            <a:avLst/>
          </a:prstGeom>
          <a:noFill/>
        </p:spPr>
        <p:txBody>
          <a:bodyPr wrap="square">
            <a:spAutoFit/>
          </a:bodyPr>
          <a:lstStyle/>
          <a:p>
            <a:r>
              <a:rPr lang="en-US" sz="1200" b="1" dirty="0">
                <a:solidFill>
                  <a:srgbClr val="0070C0"/>
                </a:solidFill>
              </a:rPr>
              <a:t>Project </a:t>
            </a:r>
            <a:r>
              <a:rPr lang="en-US" sz="1200" b="1" dirty="0" err="1">
                <a:solidFill>
                  <a:srgbClr val="0070C0"/>
                </a:solidFill>
              </a:rPr>
              <a:t>Coodinator</a:t>
            </a:r>
            <a:r>
              <a:rPr lang="en-US" sz="1200" b="1" dirty="0">
                <a:solidFill>
                  <a:srgbClr val="0070C0"/>
                </a:solidFill>
              </a:rPr>
              <a:t>:</a:t>
            </a:r>
            <a:r>
              <a:rPr lang="pl-PL" sz="1200" b="1" dirty="0">
                <a:solidFill>
                  <a:srgbClr val="0070C0"/>
                </a:solidFill>
              </a:rPr>
              <a:t> Bloomfield Science </a:t>
            </a:r>
            <a:r>
              <a:rPr lang="pl-PL" sz="1200" b="1" dirty="0" err="1">
                <a:solidFill>
                  <a:srgbClr val="0070C0"/>
                </a:solidFill>
              </a:rPr>
              <a:t>Museum</a:t>
            </a:r>
            <a:r>
              <a:rPr lang="pl-PL" sz="1200" b="1" dirty="0">
                <a:solidFill>
                  <a:srgbClr val="0070C0"/>
                </a:solidFill>
              </a:rPr>
              <a:t> </a:t>
            </a:r>
            <a:r>
              <a:rPr lang="pl-PL" sz="1200" b="1" dirty="0" err="1">
                <a:solidFill>
                  <a:srgbClr val="0070C0"/>
                </a:solidFill>
              </a:rPr>
              <a:t>Jerusalem</a:t>
            </a:r>
            <a:r>
              <a:rPr lang="en-US" sz="1200" b="1" dirty="0">
                <a:solidFill>
                  <a:srgbClr val="0070C0"/>
                </a:solidFill>
              </a:rPr>
              <a:t> </a:t>
            </a:r>
            <a:r>
              <a:rPr lang="en-US" sz="1200" dirty="0"/>
              <a:t> </a:t>
            </a:r>
          </a:p>
        </p:txBody>
      </p:sp>
      <p:sp>
        <p:nvSpPr>
          <p:cNvPr id="49" name="TextBox 48">
            <a:extLst>
              <a:ext uri="{FF2B5EF4-FFF2-40B4-BE49-F238E27FC236}">
                <a16:creationId xmlns:a16="http://schemas.microsoft.com/office/drawing/2014/main" id="{02E9192D-807B-D59C-C499-5F58C001A945}"/>
              </a:ext>
            </a:extLst>
          </p:cNvPr>
          <p:cNvSpPr txBox="1"/>
          <p:nvPr/>
        </p:nvSpPr>
        <p:spPr>
          <a:xfrm>
            <a:off x="4640910" y="960091"/>
            <a:ext cx="4519553" cy="369332"/>
          </a:xfrm>
          <a:prstGeom prst="rect">
            <a:avLst/>
          </a:prstGeom>
          <a:noFill/>
        </p:spPr>
        <p:txBody>
          <a:bodyPr wrap="square" rtlCol="0">
            <a:spAutoFit/>
          </a:bodyPr>
          <a:lstStyle/>
          <a:p>
            <a:pPr algn="ctr"/>
            <a:r>
              <a:rPr lang="en-US" b="1" dirty="0">
                <a:solidFill>
                  <a:srgbClr val="EB4E59"/>
                </a:solidFill>
              </a:rPr>
              <a:t> Project </a:t>
            </a:r>
            <a:r>
              <a:rPr lang="pl-PL" b="1" dirty="0">
                <a:solidFill>
                  <a:srgbClr val="EB4E59"/>
                </a:solidFill>
              </a:rPr>
              <a:t>Consortium</a:t>
            </a:r>
            <a:r>
              <a:rPr lang="en-US" b="1" dirty="0">
                <a:solidFill>
                  <a:srgbClr val="EB4E59"/>
                </a:solidFill>
              </a:rPr>
              <a:t>     </a:t>
            </a:r>
          </a:p>
        </p:txBody>
      </p:sp>
      <p:sp>
        <p:nvSpPr>
          <p:cNvPr id="50" name="Oval 49">
            <a:extLst>
              <a:ext uri="{FF2B5EF4-FFF2-40B4-BE49-F238E27FC236}">
                <a16:creationId xmlns:a16="http://schemas.microsoft.com/office/drawing/2014/main" id="{DF55340A-89C8-7D8D-5F9A-40217218795C}"/>
              </a:ext>
            </a:extLst>
          </p:cNvPr>
          <p:cNvSpPr/>
          <p:nvPr/>
        </p:nvSpPr>
        <p:spPr>
          <a:xfrm>
            <a:off x="8825535" y="5933094"/>
            <a:ext cx="846760" cy="723691"/>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E3DDEA6-9E04-FDCE-F973-9CEA7BAD9BCA}"/>
              </a:ext>
            </a:extLst>
          </p:cNvPr>
          <p:cNvSpPr/>
          <p:nvPr/>
        </p:nvSpPr>
        <p:spPr>
          <a:xfrm>
            <a:off x="5723569" y="5955017"/>
            <a:ext cx="895178" cy="80561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descr="Qr code&#10;&#10;Description automatically generated">
            <a:extLst>
              <a:ext uri="{FF2B5EF4-FFF2-40B4-BE49-F238E27FC236}">
                <a16:creationId xmlns:a16="http://schemas.microsoft.com/office/drawing/2014/main" id="{20515886-4746-B877-7A6A-FA24B3FE2FB0}"/>
              </a:ext>
            </a:extLst>
          </p:cNvPr>
          <p:cNvPicPr>
            <a:picLocks noChangeAspect="1"/>
          </p:cNvPicPr>
          <p:nvPr/>
        </p:nvPicPr>
        <p:blipFill>
          <a:blip r:embed="rId5"/>
          <a:stretch>
            <a:fillRect/>
          </a:stretch>
        </p:blipFill>
        <p:spPr>
          <a:xfrm>
            <a:off x="7977276" y="5982369"/>
            <a:ext cx="699801" cy="699801"/>
          </a:xfrm>
          <a:prstGeom prst="rect">
            <a:avLst/>
          </a:prstGeom>
        </p:spPr>
      </p:pic>
      <p:sp>
        <p:nvSpPr>
          <p:cNvPr id="72" name="Oval 71">
            <a:extLst>
              <a:ext uri="{FF2B5EF4-FFF2-40B4-BE49-F238E27FC236}">
                <a16:creationId xmlns:a16="http://schemas.microsoft.com/office/drawing/2014/main" id="{6246241F-B432-9FDE-676B-5A74E873E955}"/>
              </a:ext>
            </a:extLst>
          </p:cNvPr>
          <p:cNvSpPr/>
          <p:nvPr/>
        </p:nvSpPr>
        <p:spPr>
          <a:xfrm>
            <a:off x="6830022" y="5955017"/>
            <a:ext cx="895178" cy="79494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CE894BE7-C423-0843-32A4-F4C228F44430}"/>
              </a:ext>
            </a:extLst>
          </p:cNvPr>
          <p:cNvSpPr txBox="1"/>
          <p:nvPr/>
        </p:nvSpPr>
        <p:spPr>
          <a:xfrm>
            <a:off x="6961913" y="6042577"/>
            <a:ext cx="662248" cy="646331"/>
          </a:xfrm>
          <a:prstGeom prst="rect">
            <a:avLst/>
          </a:prstGeom>
          <a:noFill/>
        </p:spPr>
        <p:txBody>
          <a:bodyPr wrap="square" rtlCol="0">
            <a:spAutoFit/>
          </a:bodyPr>
          <a:lstStyle/>
          <a:p>
            <a:r>
              <a:rPr lang="en-US" dirty="0"/>
              <a:t>Your logo</a:t>
            </a:r>
          </a:p>
        </p:txBody>
      </p:sp>
      <p:sp>
        <p:nvSpPr>
          <p:cNvPr id="76" name="TextBox 75">
            <a:extLst>
              <a:ext uri="{FF2B5EF4-FFF2-40B4-BE49-F238E27FC236}">
                <a16:creationId xmlns:a16="http://schemas.microsoft.com/office/drawing/2014/main" id="{9D5456E5-B192-3164-7E24-423751C7549D}"/>
              </a:ext>
            </a:extLst>
          </p:cNvPr>
          <p:cNvSpPr txBox="1"/>
          <p:nvPr/>
        </p:nvSpPr>
        <p:spPr>
          <a:xfrm>
            <a:off x="8173060" y="5999947"/>
            <a:ext cx="487588" cy="646331"/>
          </a:xfrm>
          <a:prstGeom prst="rect">
            <a:avLst/>
          </a:prstGeom>
          <a:solidFill>
            <a:srgbClr val="FFFFFF">
              <a:alpha val="90980"/>
            </a:srgbClr>
          </a:solidFill>
        </p:spPr>
        <p:txBody>
          <a:bodyPr wrap="square" rtlCol="0">
            <a:spAutoFit/>
          </a:bodyPr>
          <a:lstStyle/>
          <a:p>
            <a:r>
              <a:rPr lang="en-US" sz="1200" dirty="0"/>
              <a:t>Your QR URL</a:t>
            </a:r>
          </a:p>
        </p:txBody>
      </p:sp>
      <p:sp>
        <p:nvSpPr>
          <p:cNvPr id="4" name="TextBox 3">
            <a:hlinkClick r:id="rId6"/>
            <a:extLst>
              <a:ext uri="{FF2B5EF4-FFF2-40B4-BE49-F238E27FC236}">
                <a16:creationId xmlns:a16="http://schemas.microsoft.com/office/drawing/2014/main" id="{7C3D8879-9C08-CCD9-5BDD-91B93262AEC8}"/>
              </a:ext>
            </a:extLst>
          </p:cNvPr>
          <p:cNvSpPr txBox="1"/>
          <p:nvPr/>
        </p:nvSpPr>
        <p:spPr>
          <a:xfrm>
            <a:off x="5809939" y="5469382"/>
            <a:ext cx="3905543" cy="369332"/>
          </a:xfrm>
          <a:prstGeom prst="rect">
            <a:avLst/>
          </a:prstGeom>
          <a:noFill/>
          <a:ln>
            <a:solidFill>
              <a:schemeClr val="bg1">
                <a:lumMod val="85000"/>
              </a:schemeClr>
            </a:solidFill>
          </a:ln>
        </p:spPr>
        <p:txBody>
          <a:bodyPr wrap="square" rtlCol="0">
            <a:spAutoFit/>
          </a:bodyPr>
          <a:lstStyle/>
          <a:p>
            <a:pPr algn="ctr"/>
            <a:r>
              <a:rPr lang="en-US" dirty="0"/>
              <a:t>https://makeitopen.eu/</a:t>
            </a:r>
          </a:p>
        </p:txBody>
      </p:sp>
      <p:sp>
        <p:nvSpPr>
          <p:cNvPr id="2" name="Rectangle 1">
            <a:extLst>
              <a:ext uri="{FF2B5EF4-FFF2-40B4-BE49-F238E27FC236}">
                <a16:creationId xmlns:a16="http://schemas.microsoft.com/office/drawing/2014/main" id="{220B4198-1CB7-F5AF-DA4E-E20FFF564D25}"/>
              </a:ext>
            </a:extLst>
          </p:cNvPr>
          <p:cNvSpPr/>
          <p:nvPr/>
        </p:nvSpPr>
        <p:spPr>
          <a:xfrm>
            <a:off x="43526" y="68329"/>
            <a:ext cx="10294126" cy="44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chemeClr val="tx1">
                    <a:lumMod val="95000"/>
                    <a:lumOff val="5000"/>
                  </a:schemeClr>
                </a:solidFill>
              </a:rPr>
              <a:t>Project: </a:t>
            </a:r>
            <a:r>
              <a:rPr lang="pl-PL" sz="2000" b="1" dirty="0" err="1">
                <a:solidFill>
                  <a:srgbClr val="4A65D9"/>
                </a:solidFill>
              </a:rPr>
              <a:t>Make</a:t>
            </a:r>
            <a:r>
              <a:rPr lang="pl-PL" sz="2000" b="1" dirty="0">
                <a:solidFill>
                  <a:srgbClr val="4A65D9"/>
                </a:solidFill>
              </a:rPr>
              <a:t> </a:t>
            </a:r>
            <a:r>
              <a:rPr lang="pl-PL" sz="2000" b="1" dirty="0" err="1">
                <a:solidFill>
                  <a:srgbClr val="4A65D9"/>
                </a:solidFill>
              </a:rPr>
              <a:t>it</a:t>
            </a:r>
            <a:r>
              <a:rPr lang="pl-PL" sz="2000" b="1" dirty="0">
                <a:solidFill>
                  <a:srgbClr val="4A65D9"/>
                </a:solidFill>
              </a:rPr>
              <a:t> Open</a:t>
            </a:r>
            <a:r>
              <a:rPr lang="en-US" sz="2000" b="1" dirty="0">
                <a:solidFill>
                  <a:srgbClr val="4A65D9"/>
                </a:solidFill>
              </a:rPr>
              <a:t> </a:t>
            </a:r>
          </a:p>
          <a:p>
            <a:endParaRPr lang="en-US" sz="2200" b="1" dirty="0">
              <a:solidFill>
                <a:srgbClr val="4A65D9"/>
              </a:solidFill>
            </a:endParaRPr>
          </a:p>
          <a:p>
            <a:endParaRPr lang="en-US" sz="2200" b="1" dirty="0">
              <a:solidFill>
                <a:schemeClr val="bg1">
                  <a:lumMod val="65000"/>
                </a:schemeClr>
              </a:solidFill>
            </a:endParaRPr>
          </a:p>
        </p:txBody>
      </p:sp>
      <p:sp>
        <p:nvSpPr>
          <p:cNvPr id="6" name="Rectangle 1">
            <a:extLst>
              <a:ext uri="{FF2B5EF4-FFF2-40B4-BE49-F238E27FC236}">
                <a16:creationId xmlns:a16="http://schemas.microsoft.com/office/drawing/2014/main" id="{3FDD5F79-CE6C-4ED8-BB3E-98081BF4090E}"/>
              </a:ext>
            </a:extLst>
          </p:cNvPr>
          <p:cNvSpPr>
            <a:spLocks noChangeArrowheads="1"/>
          </p:cNvSpPr>
          <p:nvPr/>
        </p:nvSpPr>
        <p:spPr bwMode="auto">
          <a:xfrm>
            <a:off x="4598492" y="1861003"/>
            <a:ext cx="6149875" cy="541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l-PL"/>
          </a:p>
        </p:txBody>
      </p:sp>
      <p:pic>
        <p:nvPicPr>
          <p:cNvPr id="1027" name="Picture 3">
            <a:extLst>
              <a:ext uri="{FF2B5EF4-FFF2-40B4-BE49-F238E27FC236}">
                <a16:creationId xmlns:a16="http://schemas.microsoft.com/office/drawing/2014/main" id="{9FD0D6BB-F4AE-4C08-A820-F7AF2F3144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1175" y="2086781"/>
            <a:ext cx="1233067" cy="9042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BAD4E98-B614-425B-860C-09EA895EDF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2887" y="4748346"/>
            <a:ext cx="1207933" cy="56522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FFDFE243-1AAA-4BE3-B388-4D4DCE4BC5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41798" y="2960650"/>
            <a:ext cx="1323232" cy="8101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953CED6-0554-49BC-9B9B-A2E631DD3E9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25631" y="3064632"/>
            <a:ext cx="1233068" cy="72375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A05B1AE2-CCA6-49CA-AC98-568AC030E1B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12886" y="3731753"/>
            <a:ext cx="1207933" cy="99966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2A11EDB-87CC-48F2-83F9-6AEBB304771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89506" y="2299958"/>
            <a:ext cx="950819" cy="1061954"/>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B39E66F0-A360-49ED-B920-0DBF02DC0E3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74537" y="2126125"/>
            <a:ext cx="1323232" cy="7939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D8B4225-0650-46F6-92BC-1C7889306FD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63730" y="4581730"/>
            <a:ext cx="895178" cy="925396"/>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E91E469D-74BA-440F-A441-D9B76BA34D4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33254" y="2265099"/>
            <a:ext cx="1215452" cy="60162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03D4BDDB-C87E-4B3A-8D07-DF7679487E4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65926" y="3417881"/>
            <a:ext cx="1207933" cy="369332"/>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a:extLst>
              <a:ext uri="{FF2B5EF4-FFF2-40B4-BE49-F238E27FC236}">
                <a16:creationId xmlns:a16="http://schemas.microsoft.com/office/drawing/2014/main" id="{BF1B7FE3-9918-479A-8BAF-BEFEA31FC4A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48611" y="3828358"/>
            <a:ext cx="1445450" cy="74174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692C4F2-B975-4037-A3DD-F4A21E16361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694128" y="2857973"/>
            <a:ext cx="1224381" cy="476011"/>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a:extLst>
              <a:ext uri="{FF2B5EF4-FFF2-40B4-BE49-F238E27FC236}">
                <a16:creationId xmlns:a16="http://schemas.microsoft.com/office/drawing/2014/main" id="{880FFBF7-75C9-44FB-A7E2-8BD94576C19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74537" y="3843967"/>
            <a:ext cx="1381933" cy="783850"/>
          </a:xfrm>
          <a:prstGeom prst="rect">
            <a:avLst/>
          </a:prstGeom>
          <a:noFill/>
          <a:extLst>
            <a:ext uri="{909E8E84-426E-40DD-AFC4-6F175D3DCCD1}">
              <a14:hiddenFill xmlns:a14="http://schemas.microsoft.com/office/drawing/2010/main">
                <a:solidFill>
                  <a:srgbClr val="FFFFFF"/>
                </a:solidFill>
              </a14:hiddenFill>
            </a:ext>
          </a:extLst>
        </p:spPr>
      </p:pic>
      <p:sp>
        <p:nvSpPr>
          <p:cNvPr id="37" name="pole tekstowe 36">
            <a:extLst>
              <a:ext uri="{FF2B5EF4-FFF2-40B4-BE49-F238E27FC236}">
                <a16:creationId xmlns:a16="http://schemas.microsoft.com/office/drawing/2014/main" id="{909E9D38-CA78-4861-9AAC-6AF82B596DD2}"/>
              </a:ext>
            </a:extLst>
          </p:cNvPr>
          <p:cNvSpPr txBox="1"/>
          <p:nvPr/>
        </p:nvSpPr>
        <p:spPr>
          <a:xfrm>
            <a:off x="4391025" y="1461255"/>
            <a:ext cx="1999122" cy="1138773"/>
          </a:xfrm>
          <a:prstGeom prst="rect">
            <a:avLst/>
          </a:prstGeom>
          <a:noFill/>
        </p:spPr>
        <p:txBody>
          <a:bodyPr wrap="square">
            <a:spAutoFit/>
          </a:bodyPr>
          <a:lstStyle/>
          <a:p>
            <a:pPr rtl="0">
              <a:spcBef>
                <a:spcPts val="0"/>
              </a:spcBef>
              <a:spcAft>
                <a:spcPts val="0"/>
              </a:spcAft>
            </a:pPr>
            <a:r>
              <a:rPr lang="en-US" sz="1600" b="1" dirty="0">
                <a:solidFill>
                  <a:srgbClr val="EB4E59"/>
                </a:solidFill>
              </a:rPr>
              <a:t> </a:t>
            </a:r>
            <a:r>
              <a:rPr lang="pl-PL" sz="1600" b="1" dirty="0" err="1">
                <a:solidFill>
                  <a:srgbClr val="EB4E59"/>
                </a:solidFill>
              </a:rPr>
              <a:t>Practice</a:t>
            </a:r>
            <a:r>
              <a:rPr lang="pl-PL" sz="1600" b="1" dirty="0">
                <a:solidFill>
                  <a:srgbClr val="EB4E59"/>
                </a:solidFill>
              </a:rPr>
              <a:t> Partners </a:t>
            </a:r>
          </a:p>
          <a:p>
            <a:pPr rtl="0">
              <a:spcBef>
                <a:spcPts val="0"/>
              </a:spcBef>
              <a:spcAft>
                <a:spcPts val="0"/>
              </a:spcAft>
            </a:pPr>
            <a:r>
              <a:rPr lang="pl-PL" sz="1600" b="1" dirty="0">
                <a:solidFill>
                  <a:srgbClr val="EB4E59"/>
                </a:solidFill>
              </a:rPr>
              <a:t>+ OS </a:t>
            </a:r>
            <a:r>
              <a:rPr lang="pl-PL" sz="1600" b="1" dirty="0" err="1">
                <a:solidFill>
                  <a:srgbClr val="EB4E59"/>
                </a:solidFill>
              </a:rPr>
              <a:t>Hubs</a:t>
            </a:r>
            <a:endParaRPr lang="pl-PL" sz="1600" b="1" dirty="0">
              <a:solidFill>
                <a:srgbClr val="EB4E59"/>
              </a:solidFill>
            </a:endParaRPr>
          </a:p>
          <a:p>
            <a:br>
              <a:rPr lang="pl-PL" dirty="0"/>
            </a:br>
            <a:r>
              <a:rPr lang="en-US" b="1" dirty="0">
                <a:solidFill>
                  <a:srgbClr val="EB4E59"/>
                </a:solidFill>
              </a:rPr>
              <a:t>     </a:t>
            </a:r>
          </a:p>
        </p:txBody>
      </p:sp>
      <p:sp>
        <p:nvSpPr>
          <p:cNvPr id="38" name="pole tekstowe 37">
            <a:extLst>
              <a:ext uri="{FF2B5EF4-FFF2-40B4-BE49-F238E27FC236}">
                <a16:creationId xmlns:a16="http://schemas.microsoft.com/office/drawing/2014/main" id="{5F815F71-0017-4BBC-B243-B63AFE98A75E}"/>
              </a:ext>
            </a:extLst>
          </p:cNvPr>
          <p:cNvSpPr txBox="1"/>
          <p:nvPr/>
        </p:nvSpPr>
        <p:spPr>
          <a:xfrm>
            <a:off x="6044565" y="1461255"/>
            <a:ext cx="1999122" cy="1138773"/>
          </a:xfrm>
          <a:prstGeom prst="rect">
            <a:avLst/>
          </a:prstGeom>
          <a:noFill/>
        </p:spPr>
        <p:txBody>
          <a:bodyPr wrap="square">
            <a:spAutoFit/>
          </a:bodyPr>
          <a:lstStyle/>
          <a:p>
            <a:pPr rtl="0">
              <a:spcBef>
                <a:spcPts val="0"/>
              </a:spcBef>
              <a:spcAft>
                <a:spcPts val="0"/>
              </a:spcAft>
            </a:pPr>
            <a:r>
              <a:rPr lang="en-US" sz="1600" b="1" dirty="0">
                <a:solidFill>
                  <a:srgbClr val="EB4E59"/>
                </a:solidFill>
              </a:rPr>
              <a:t> </a:t>
            </a:r>
            <a:r>
              <a:rPr lang="pl-PL" sz="1600" b="1" dirty="0">
                <a:solidFill>
                  <a:srgbClr val="EB4E59"/>
                </a:solidFill>
              </a:rPr>
              <a:t>Networks</a:t>
            </a:r>
          </a:p>
          <a:p>
            <a:pPr rtl="0">
              <a:spcBef>
                <a:spcPts val="0"/>
              </a:spcBef>
              <a:spcAft>
                <a:spcPts val="0"/>
              </a:spcAft>
            </a:pPr>
            <a:r>
              <a:rPr lang="pl-PL" sz="1600" b="1" dirty="0">
                <a:solidFill>
                  <a:srgbClr val="EB4E59"/>
                </a:solidFill>
              </a:rPr>
              <a:t>+ </a:t>
            </a:r>
            <a:r>
              <a:rPr lang="pl-PL" sz="1600" b="1" dirty="0" err="1">
                <a:solidFill>
                  <a:srgbClr val="EB4E59"/>
                </a:solidFill>
              </a:rPr>
              <a:t>Academic</a:t>
            </a:r>
            <a:endParaRPr lang="pl-PL" sz="1600" b="1" dirty="0">
              <a:solidFill>
                <a:srgbClr val="EB4E59"/>
              </a:solidFill>
            </a:endParaRPr>
          </a:p>
          <a:p>
            <a:br>
              <a:rPr lang="pl-PL" dirty="0"/>
            </a:br>
            <a:r>
              <a:rPr lang="en-US" b="1" dirty="0">
                <a:solidFill>
                  <a:srgbClr val="EB4E59"/>
                </a:solidFill>
              </a:rPr>
              <a:t>     </a:t>
            </a:r>
          </a:p>
        </p:txBody>
      </p:sp>
      <p:sp>
        <p:nvSpPr>
          <p:cNvPr id="39" name="pole tekstowe 38">
            <a:extLst>
              <a:ext uri="{FF2B5EF4-FFF2-40B4-BE49-F238E27FC236}">
                <a16:creationId xmlns:a16="http://schemas.microsoft.com/office/drawing/2014/main" id="{AD904937-4441-4B10-A130-2342E92979EF}"/>
              </a:ext>
            </a:extLst>
          </p:cNvPr>
          <p:cNvSpPr txBox="1"/>
          <p:nvPr/>
        </p:nvSpPr>
        <p:spPr>
          <a:xfrm>
            <a:off x="7535087" y="1446015"/>
            <a:ext cx="1647014" cy="861774"/>
          </a:xfrm>
          <a:prstGeom prst="rect">
            <a:avLst/>
          </a:prstGeom>
          <a:noFill/>
        </p:spPr>
        <p:txBody>
          <a:bodyPr wrap="square">
            <a:spAutoFit/>
          </a:bodyPr>
          <a:lstStyle/>
          <a:p>
            <a:pPr rtl="0">
              <a:spcBef>
                <a:spcPts val="0"/>
              </a:spcBef>
              <a:spcAft>
                <a:spcPts val="0"/>
              </a:spcAft>
            </a:pPr>
            <a:r>
              <a:rPr lang="en-US" sz="1600" b="1" dirty="0">
                <a:solidFill>
                  <a:srgbClr val="EB4E59"/>
                </a:solidFill>
              </a:rPr>
              <a:t> </a:t>
            </a:r>
            <a:r>
              <a:rPr lang="pl-PL" sz="1600" b="1" dirty="0">
                <a:solidFill>
                  <a:srgbClr val="EB4E59"/>
                </a:solidFill>
              </a:rPr>
              <a:t>Third </a:t>
            </a:r>
            <a:r>
              <a:rPr lang="pl-PL" sz="1600" b="1" dirty="0" err="1">
                <a:solidFill>
                  <a:srgbClr val="EB4E59"/>
                </a:solidFill>
              </a:rPr>
              <a:t>parties</a:t>
            </a:r>
            <a:r>
              <a:rPr lang="pl-PL" sz="1600" b="1" dirty="0">
                <a:solidFill>
                  <a:srgbClr val="EB4E59"/>
                </a:solidFill>
              </a:rPr>
              <a:t> – OS </a:t>
            </a:r>
            <a:r>
              <a:rPr lang="pl-PL" sz="1600" b="1" dirty="0" err="1">
                <a:solidFill>
                  <a:srgbClr val="EB4E59"/>
                </a:solidFill>
              </a:rPr>
              <a:t>Hubs</a:t>
            </a:r>
            <a:br>
              <a:rPr lang="pl-PL" dirty="0"/>
            </a:br>
            <a:r>
              <a:rPr lang="en-US" b="1" dirty="0">
                <a:solidFill>
                  <a:srgbClr val="EB4E59"/>
                </a:solidFill>
              </a:rPr>
              <a:t>     </a:t>
            </a:r>
          </a:p>
        </p:txBody>
      </p:sp>
      <p:grpSp>
        <p:nvGrpSpPr>
          <p:cNvPr id="41" name="Group 4">
            <a:extLst>
              <a:ext uri="{FF2B5EF4-FFF2-40B4-BE49-F238E27FC236}">
                <a16:creationId xmlns:a16="http://schemas.microsoft.com/office/drawing/2014/main" id="{F9F3D372-96F8-424F-842A-1F0A86380371}"/>
              </a:ext>
            </a:extLst>
          </p:cNvPr>
          <p:cNvGrpSpPr/>
          <p:nvPr/>
        </p:nvGrpSpPr>
        <p:grpSpPr>
          <a:xfrm>
            <a:off x="6801482" y="5945966"/>
            <a:ext cx="923717" cy="814661"/>
            <a:chOff x="1940534" y="5954845"/>
            <a:chExt cx="846760" cy="720036"/>
          </a:xfrm>
        </p:grpSpPr>
        <p:sp>
          <p:nvSpPr>
            <p:cNvPr id="42" name="Oval 75">
              <a:extLst>
                <a:ext uri="{FF2B5EF4-FFF2-40B4-BE49-F238E27FC236}">
                  <a16:creationId xmlns:a16="http://schemas.microsoft.com/office/drawing/2014/main" id="{E4973DEB-F387-4218-8C76-0EC63E3293B3}"/>
                </a:ext>
              </a:extLst>
            </p:cNvPr>
            <p:cNvSpPr/>
            <p:nvPr/>
          </p:nvSpPr>
          <p:spPr>
            <a:xfrm>
              <a:off x="1940534" y="5954845"/>
              <a:ext cx="846760" cy="720036"/>
            </a:xfrm>
            <a:prstGeom prst="ellipse">
              <a:avLst/>
            </a:prstGeom>
            <a:solidFill>
              <a:srgbClr val="FF8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8">
              <a:extLst>
                <a:ext uri="{FF2B5EF4-FFF2-40B4-BE49-F238E27FC236}">
                  <a16:creationId xmlns:a16="http://schemas.microsoft.com/office/drawing/2014/main" id="{3CA05971-A8E5-4A8B-A3B1-3A2C3C4979CF}"/>
                </a:ext>
              </a:extLst>
            </p:cNvPr>
            <p:cNvPicPr>
              <a:picLocks noChangeAspect="1"/>
            </p:cNvPicPr>
            <p:nvPr/>
          </p:nvPicPr>
          <p:blipFill>
            <a:blip r:embed="rId20"/>
            <a:stretch>
              <a:fillRect/>
            </a:stretch>
          </p:blipFill>
          <p:spPr>
            <a:xfrm>
              <a:off x="1971747" y="6166906"/>
              <a:ext cx="755380" cy="314351"/>
            </a:xfrm>
            <a:prstGeom prst="rect">
              <a:avLst/>
            </a:prstGeom>
          </p:spPr>
        </p:pic>
      </p:grpSp>
      <p:sp>
        <p:nvSpPr>
          <p:cNvPr id="45" name="pole tekstowe 44">
            <a:extLst>
              <a:ext uri="{FF2B5EF4-FFF2-40B4-BE49-F238E27FC236}">
                <a16:creationId xmlns:a16="http://schemas.microsoft.com/office/drawing/2014/main" id="{80819CF7-0720-4032-BB76-A4A798EA11B3}"/>
              </a:ext>
            </a:extLst>
          </p:cNvPr>
          <p:cNvSpPr txBox="1"/>
          <p:nvPr/>
        </p:nvSpPr>
        <p:spPr>
          <a:xfrm>
            <a:off x="283729" y="4925045"/>
            <a:ext cx="3664372" cy="830997"/>
          </a:xfrm>
          <a:prstGeom prst="rect">
            <a:avLst/>
          </a:prstGeom>
          <a:noFill/>
        </p:spPr>
        <p:txBody>
          <a:bodyPr wrap="square">
            <a:spAutoFit/>
          </a:bodyPr>
          <a:lstStyle/>
          <a:p>
            <a:pPr algn="ctr"/>
            <a:r>
              <a:rPr lang="en-US" sz="1600" b="0" i="0" u="none" strike="noStrike" dirty="0">
                <a:solidFill>
                  <a:srgbClr val="000000"/>
                </a:solidFill>
                <a:effectLst/>
              </a:rPr>
              <a:t>150 schools in </a:t>
            </a:r>
            <a:r>
              <a:rPr lang="en-US" sz="1600" b="1" i="0" u="none" strike="noStrike" dirty="0">
                <a:solidFill>
                  <a:srgbClr val="000000"/>
                </a:solidFill>
                <a:effectLst/>
              </a:rPr>
              <a:t>Greece, Hungary, Israel, The Netherlands, Poland, Portugal, Romania, Spain, Sweden and the UK</a:t>
            </a:r>
            <a:r>
              <a:rPr lang="en-US" sz="1600" b="0" i="0" u="none" strike="noStrike" dirty="0">
                <a:solidFill>
                  <a:srgbClr val="000000"/>
                </a:solidFill>
                <a:effectLst/>
              </a:rPr>
              <a:t> </a:t>
            </a:r>
            <a:endParaRPr lang="en-US" sz="1600" dirty="0"/>
          </a:p>
        </p:txBody>
      </p:sp>
      <p:pic>
        <p:nvPicPr>
          <p:cNvPr id="1043" name="Picture 19">
            <a:extLst>
              <a:ext uri="{FF2B5EF4-FFF2-40B4-BE49-F238E27FC236}">
                <a16:creationId xmlns:a16="http://schemas.microsoft.com/office/drawing/2014/main" id="{374C57B3-4059-4364-8021-06D2BFA209D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50854" y="1876902"/>
            <a:ext cx="3500068" cy="2434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8236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5E891A1-D2C4-A939-B199-7CAD6CF78271}"/>
              </a:ext>
            </a:extLst>
          </p:cNvPr>
          <p:cNvSpPr/>
          <p:nvPr/>
        </p:nvSpPr>
        <p:spPr>
          <a:xfrm flipV="1">
            <a:off x="23505" y="1488122"/>
            <a:ext cx="9905999" cy="4021320"/>
          </a:xfrm>
          <a:prstGeom prst="rect">
            <a:avLst/>
          </a:prstGeom>
          <a:gradFill>
            <a:gsLst>
              <a:gs pos="0">
                <a:srgbClr val="F475A6"/>
              </a:gs>
              <a:gs pos="32000">
                <a:srgbClr val="E8494D"/>
              </a:gs>
              <a:gs pos="100000">
                <a:srgbClr val="FC9319"/>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FBC0F2A-648B-2097-B585-5E3CFE898229}"/>
              </a:ext>
            </a:extLst>
          </p:cNvPr>
          <p:cNvSpPr/>
          <p:nvPr/>
        </p:nvSpPr>
        <p:spPr>
          <a:xfrm flipV="1">
            <a:off x="0" y="6146695"/>
            <a:ext cx="9953011" cy="717400"/>
          </a:xfrm>
          <a:prstGeom prst="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EB6852A-6C26-CAEC-7E2F-22A2BFABFF9C}"/>
              </a:ext>
            </a:extLst>
          </p:cNvPr>
          <p:cNvSpPr txBox="1"/>
          <p:nvPr/>
        </p:nvSpPr>
        <p:spPr>
          <a:xfrm>
            <a:off x="10555593" y="-1231313"/>
            <a:ext cx="184731" cy="369332"/>
          </a:xfrm>
          <a:prstGeom prst="rect">
            <a:avLst/>
          </a:prstGeom>
          <a:solidFill>
            <a:schemeClr val="accent2"/>
          </a:solidFill>
        </p:spPr>
        <p:txBody>
          <a:bodyPr wrap="none" rtlCol="0">
            <a:spAutoFit/>
          </a:bodyPr>
          <a:lstStyle/>
          <a:p>
            <a:endParaRPr lang="en-US"/>
          </a:p>
        </p:txBody>
      </p:sp>
      <p:sp>
        <p:nvSpPr>
          <p:cNvPr id="73" name="TextBox 72">
            <a:extLst>
              <a:ext uri="{FF2B5EF4-FFF2-40B4-BE49-F238E27FC236}">
                <a16:creationId xmlns:a16="http://schemas.microsoft.com/office/drawing/2014/main" id="{97CCC84D-C6DD-B011-156C-D60CC13CA561}"/>
              </a:ext>
            </a:extLst>
          </p:cNvPr>
          <p:cNvSpPr txBox="1"/>
          <p:nvPr/>
        </p:nvSpPr>
        <p:spPr>
          <a:xfrm>
            <a:off x="891938" y="-24016"/>
            <a:ext cx="8396556" cy="1323439"/>
          </a:xfrm>
          <a:prstGeom prst="rect">
            <a:avLst/>
          </a:prstGeom>
          <a:noFill/>
        </p:spPr>
        <p:txBody>
          <a:bodyPr wrap="square">
            <a:spAutoFit/>
          </a:bodyPr>
          <a:lstStyle/>
          <a:p>
            <a:pPr algn="ctr"/>
            <a:r>
              <a:rPr lang="en-GB" sz="4000" b="1" i="1" dirty="0">
                <a:solidFill>
                  <a:srgbClr val="1F497D"/>
                </a:solidFill>
                <a:effectLst/>
                <a:latin typeface="Calibri" panose="020F0502020204030204" pitchFamily="34" charset="0"/>
              </a:rPr>
              <a:t>Evaluation approaches for measuring the impact of open schooling </a:t>
            </a:r>
            <a:r>
              <a:rPr lang="en-GB" sz="4000" b="0" i="0" dirty="0">
                <a:solidFill>
                  <a:srgbClr val="1F497D"/>
                </a:solidFill>
                <a:effectLst/>
                <a:latin typeface="Calibri" panose="020F0502020204030204" pitchFamily="34" charset="0"/>
              </a:rPr>
              <a:t> </a:t>
            </a:r>
            <a:endParaRPr lang="en-US" sz="4000" dirty="0"/>
          </a:p>
        </p:txBody>
      </p:sp>
      <p:sp>
        <p:nvSpPr>
          <p:cNvPr id="74" name="Oval 73">
            <a:extLst>
              <a:ext uri="{FF2B5EF4-FFF2-40B4-BE49-F238E27FC236}">
                <a16:creationId xmlns:a16="http://schemas.microsoft.com/office/drawing/2014/main" id="{3D79961D-B77A-9314-6863-D5F857331692}"/>
              </a:ext>
            </a:extLst>
          </p:cNvPr>
          <p:cNvSpPr/>
          <p:nvPr/>
        </p:nvSpPr>
        <p:spPr>
          <a:xfrm>
            <a:off x="3237501" y="1970238"/>
            <a:ext cx="3430998" cy="291752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0919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82DD2C-D2E4-738F-EE03-D8185A7829E3}"/>
              </a:ext>
            </a:extLst>
          </p:cNvPr>
          <p:cNvPicPr>
            <a:picLocks noChangeAspect="1"/>
          </p:cNvPicPr>
          <p:nvPr/>
        </p:nvPicPr>
        <p:blipFill>
          <a:blip r:embed="rId3"/>
          <a:stretch>
            <a:fillRect/>
          </a:stretch>
        </p:blipFill>
        <p:spPr>
          <a:xfrm>
            <a:off x="5626" y="1238166"/>
            <a:ext cx="9900374" cy="4206834"/>
          </a:xfrm>
          <a:prstGeom prst="rect">
            <a:avLst/>
          </a:prstGeom>
        </p:spPr>
      </p:pic>
      <p:sp>
        <p:nvSpPr>
          <p:cNvPr id="5" name="Oval 4">
            <a:extLst>
              <a:ext uri="{FF2B5EF4-FFF2-40B4-BE49-F238E27FC236}">
                <a16:creationId xmlns:a16="http://schemas.microsoft.com/office/drawing/2014/main" id="{899F6AEB-942D-E89D-344E-7A9F5A0BE18A}"/>
              </a:ext>
            </a:extLst>
          </p:cNvPr>
          <p:cNvSpPr/>
          <p:nvPr/>
        </p:nvSpPr>
        <p:spPr>
          <a:xfrm>
            <a:off x="0" y="1027216"/>
            <a:ext cx="867577" cy="771567"/>
          </a:xfrm>
          <a:prstGeom prst="ellipse">
            <a:avLst/>
          </a:prstGeom>
          <a:blipFill>
            <a:blip r:embed="rId4"/>
            <a:stretch>
              <a:fillRect/>
            </a:stretch>
          </a:bli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 name="TextBox 5">
            <a:extLst>
              <a:ext uri="{FF2B5EF4-FFF2-40B4-BE49-F238E27FC236}">
                <a16:creationId xmlns:a16="http://schemas.microsoft.com/office/drawing/2014/main" id="{7A7888FB-79E6-3086-0CF5-7B31BFF68BDF}"/>
              </a:ext>
            </a:extLst>
          </p:cNvPr>
          <p:cNvSpPr txBox="1"/>
          <p:nvPr/>
        </p:nvSpPr>
        <p:spPr>
          <a:xfrm>
            <a:off x="-1762496" y="5655950"/>
            <a:ext cx="8538358" cy="523220"/>
          </a:xfrm>
          <a:prstGeom prst="rect">
            <a:avLst/>
          </a:prstGeom>
          <a:noFill/>
        </p:spPr>
        <p:txBody>
          <a:bodyPr wrap="square" rtlCol="0">
            <a:spAutoFit/>
          </a:bodyPr>
          <a:lstStyle/>
          <a:p>
            <a:pPr algn="ctr"/>
            <a:r>
              <a:rPr lang="en-US" sz="2800" dirty="0">
                <a:solidFill>
                  <a:schemeClr val="bg1"/>
                </a:solidFill>
              </a:rPr>
              <a:t>We love open schooling, but… </a:t>
            </a:r>
          </a:p>
        </p:txBody>
      </p:sp>
      <p:sp>
        <p:nvSpPr>
          <p:cNvPr id="7" name="TextBox 6">
            <a:extLst>
              <a:ext uri="{FF2B5EF4-FFF2-40B4-BE49-F238E27FC236}">
                <a16:creationId xmlns:a16="http://schemas.microsoft.com/office/drawing/2014/main" id="{5C01E129-F49E-ABFD-0888-5BA04CD673EA}"/>
              </a:ext>
            </a:extLst>
          </p:cNvPr>
          <p:cNvSpPr txBox="1"/>
          <p:nvPr/>
        </p:nvSpPr>
        <p:spPr>
          <a:xfrm>
            <a:off x="7232073" y="5619834"/>
            <a:ext cx="2422566" cy="646331"/>
          </a:xfrm>
          <a:prstGeom prst="rect">
            <a:avLst/>
          </a:prstGeom>
          <a:noFill/>
        </p:spPr>
        <p:txBody>
          <a:bodyPr wrap="square" rtlCol="0">
            <a:spAutoFit/>
          </a:bodyPr>
          <a:lstStyle/>
          <a:p>
            <a:r>
              <a:rPr lang="en-US" dirty="0">
                <a:solidFill>
                  <a:schemeClr val="bg1"/>
                </a:solidFill>
              </a:rPr>
              <a:t>ECSITE Conference</a:t>
            </a:r>
          </a:p>
          <a:p>
            <a:r>
              <a:rPr lang="en-US" dirty="0" err="1">
                <a:solidFill>
                  <a:schemeClr val="bg1"/>
                </a:solidFill>
              </a:rPr>
              <a:t>Hilbronn</a:t>
            </a:r>
            <a:r>
              <a:rPr lang="en-US" dirty="0">
                <a:solidFill>
                  <a:schemeClr val="bg1"/>
                </a:solidFill>
              </a:rPr>
              <a:t> 1</a:t>
            </a:r>
            <a:r>
              <a:rPr lang="en-US" baseline="30000" dirty="0">
                <a:solidFill>
                  <a:schemeClr val="bg1"/>
                </a:solidFill>
              </a:rPr>
              <a:t>st</a:t>
            </a:r>
            <a:r>
              <a:rPr lang="en-US" dirty="0">
                <a:solidFill>
                  <a:schemeClr val="bg1"/>
                </a:solidFill>
              </a:rPr>
              <a:t> June 2022 </a:t>
            </a:r>
          </a:p>
        </p:txBody>
      </p:sp>
      <p:sp>
        <p:nvSpPr>
          <p:cNvPr id="10" name="TextBox 9">
            <a:extLst>
              <a:ext uri="{FF2B5EF4-FFF2-40B4-BE49-F238E27FC236}">
                <a16:creationId xmlns:a16="http://schemas.microsoft.com/office/drawing/2014/main" id="{23601331-F31F-BF1A-B0BC-EA130EC214B6}"/>
              </a:ext>
            </a:extLst>
          </p:cNvPr>
          <p:cNvSpPr txBox="1"/>
          <p:nvPr/>
        </p:nvSpPr>
        <p:spPr>
          <a:xfrm>
            <a:off x="1615722" y="252352"/>
            <a:ext cx="9309576" cy="1323439"/>
          </a:xfrm>
          <a:prstGeom prst="rect">
            <a:avLst/>
          </a:prstGeom>
          <a:noFill/>
        </p:spPr>
        <p:txBody>
          <a:bodyPr wrap="square">
            <a:spAutoFit/>
          </a:bodyPr>
          <a:lstStyle/>
          <a:p>
            <a:r>
              <a:rPr lang="en-US" sz="4000" dirty="0">
                <a:solidFill>
                  <a:schemeClr val="bg1"/>
                </a:solidFill>
              </a:rPr>
              <a:t>Collaborations among projects  </a:t>
            </a:r>
            <a:br>
              <a:rPr lang="en-US" sz="4000" dirty="0">
                <a:solidFill>
                  <a:schemeClr val="bg1"/>
                </a:solidFill>
              </a:rPr>
            </a:br>
            <a:endParaRPr lang="en-US" sz="4000" dirty="0">
              <a:solidFill>
                <a:schemeClr val="bg1"/>
              </a:solidFill>
            </a:endParaRPr>
          </a:p>
        </p:txBody>
      </p:sp>
    </p:spTree>
    <p:extLst>
      <p:ext uri="{BB962C8B-B14F-4D97-AF65-F5344CB8AC3E}">
        <p14:creationId xmlns:p14="http://schemas.microsoft.com/office/powerpoint/2010/main" val="2256297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FBC0F2A-648B-2097-B585-5E3CFE898229}"/>
              </a:ext>
            </a:extLst>
          </p:cNvPr>
          <p:cNvSpPr/>
          <p:nvPr/>
        </p:nvSpPr>
        <p:spPr>
          <a:xfrm>
            <a:off x="-12903" y="564318"/>
            <a:ext cx="9918903" cy="5547350"/>
          </a:xfrm>
          <a:prstGeom prst="rect">
            <a:avLst/>
          </a:prstGeom>
          <a:gradFill>
            <a:gsLst>
              <a:gs pos="67000">
                <a:srgbClr val="F475A6"/>
              </a:gs>
              <a:gs pos="100000">
                <a:srgbClr val="E8494D"/>
              </a:gs>
              <a:gs pos="0">
                <a:srgbClr val="FC931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52C98AE-23ED-9CC0-0A0E-81733853B56B}"/>
              </a:ext>
            </a:extLst>
          </p:cNvPr>
          <p:cNvSpPr/>
          <p:nvPr/>
        </p:nvSpPr>
        <p:spPr>
          <a:xfrm>
            <a:off x="43526" y="68329"/>
            <a:ext cx="10294126" cy="44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chemeClr val="tx1">
                    <a:lumMod val="95000"/>
                    <a:lumOff val="5000"/>
                  </a:schemeClr>
                </a:solidFill>
              </a:rPr>
              <a:t>Project: </a:t>
            </a:r>
            <a:r>
              <a:rPr lang="en-US" sz="2000" b="1" dirty="0">
                <a:solidFill>
                  <a:srgbClr val="4A65D9"/>
                </a:solidFill>
              </a:rPr>
              <a:t>CONNECT - Inclusive Open Schooling with Engaging and Future-oriented Science </a:t>
            </a:r>
          </a:p>
          <a:p>
            <a:endParaRPr lang="en-US" sz="2200" b="1" dirty="0">
              <a:solidFill>
                <a:srgbClr val="4A65D9"/>
              </a:solidFill>
            </a:endParaRPr>
          </a:p>
          <a:p>
            <a:endParaRPr lang="en-US" sz="2200" b="1" dirty="0">
              <a:solidFill>
                <a:schemeClr val="bg1">
                  <a:lumMod val="65000"/>
                </a:schemeClr>
              </a:solidFill>
            </a:endParaRPr>
          </a:p>
        </p:txBody>
      </p:sp>
      <p:grpSp>
        <p:nvGrpSpPr>
          <p:cNvPr id="2" name="Group 1">
            <a:extLst>
              <a:ext uri="{FF2B5EF4-FFF2-40B4-BE49-F238E27FC236}">
                <a16:creationId xmlns:a16="http://schemas.microsoft.com/office/drawing/2014/main" id="{96428724-1FAD-009F-3780-D4D3BC5484F0}"/>
              </a:ext>
            </a:extLst>
          </p:cNvPr>
          <p:cNvGrpSpPr/>
          <p:nvPr/>
        </p:nvGrpSpPr>
        <p:grpSpPr>
          <a:xfrm>
            <a:off x="323352" y="812029"/>
            <a:ext cx="3163867" cy="3414110"/>
            <a:chOff x="414026" y="641091"/>
            <a:chExt cx="9728179" cy="1406176"/>
          </a:xfrm>
        </p:grpSpPr>
        <p:sp>
          <p:nvSpPr>
            <p:cNvPr id="34" name="Rounded Rectangle 33">
              <a:extLst>
                <a:ext uri="{FF2B5EF4-FFF2-40B4-BE49-F238E27FC236}">
                  <a16:creationId xmlns:a16="http://schemas.microsoft.com/office/drawing/2014/main" id="{4E68BA60-84F0-B7AA-69BF-DF44F272F492}"/>
                </a:ext>
              </a:extLst>
            </p:cNvPr>
            <p:cNvSpPr/>
            <p:nvPr/>
          </p:nvSpPr>
          <p:spPr>
            <a:xfrm>
              <a:off x="414026" y="641091"/>
              <a:ext cx="9306634" cy="133348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9B1AE850-9A5B-9E3A-E556-0942DD4E68B2}"/>
                </a:ext>
              </a:extLst>
            </p:cNvPr>
            <p:cNvSpPr/>
            <p:nvPr/>
          </p:nvSpPr>
          <p:spPr>
            <a:xfrm>
              <a:off x="686463" y="691891"/>
              <a:ext cx="9455742" cy="1355376"/>
            </a:xfrm>
            <a:prstGeom prst="rect">
              <a:avLst/>
            </a:prstGeom>
            <a:noFill/>
            <a:ln w="25400"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300"/>
                </a:spcBef>
              </a:pPr>
              <a:r>
                <a:rPr lang="en-US" sz="1600" b="1" dirty="0">
                  <a:solidFill>
                    <a:srgbClr val="4A65D9"/>
                  </a:solidFill>
                </a:rPr>
                <a:t>Objectives</a:t>
              </a:r>
              <a:r>
                <a:rPr lang="en-US" sz="1400" b="1" dirty="0">
                  <a:solidFill>
                    <a:srgbClr val="4A65D9"/>
                  </a:solidFill>
                </a:rPr>
                <a:t> </a:t>
              </a:r>
              <a:br>
                <a:rPr lang="en-US" sz="1400" b="1" dirty="0">
                  <a:solidFill>
                    <a:srgbClr val="4A65D9"/>
                  </a:solidFill>
                </a:rPr>
              </a:br>
              <a:r>
                <a:rPr lang="en-US" sz="800" b="1" dirty="0">
                  <a:solidFill>
                    <a:srgbClr val="4A65D9"/>
                  </a:solidFill>
                </a:rPr>
                <a:t>   </a:t>
              </a:r>
            </a:p>
            <a:p>
              <a:pPr marL="228600" indent="-228600">
                <a:spcBef>
                  <a:spcPts val="300"/>
                </a:spcBef>
                <a:buFont typeface="+mj-lt"/>
                <a:buAutoNum type="arabicPeriod"/>
              </a:pPr>
              <a:r>
                <a:rPr lang="en-GB" sz="1300" dirty="0">
                  <a:solidFill>
                    <a:schemeClr val="tx1">
                      <a:lumMod val="75000"/>
                      <a:lumOff val="25000"/>
                    </a:schemeClr>
                  </a:solidFill>
                </a:rPr>
                <a:t>To create an inclusive and sustainable model for open schooling with structured materials and open scenarios.</a:t>
              </a:r>
            </a:p>
            <a:p>
              <a:pPr marL="228600" indent="-228600">
                <a:spcBef>
                  <a:spcPts val="300"/>
                </a:spcBef>
                <a:buFont typeface="+mj-lt"/>
                <a:buAutoNum type="arabicPeriod"/>
              </a:pPr>
              <a:r>
                <a:rPr lang="en-GB" sz="1300" dirty="0">
                  <a:solidFill>
                    <a:schemeClr val="tx1">
                      <a:lumMod val="75000"/>
                      <a:lumOff val="25000"/>
                    </a:schemeClr>
                  </a:solidFill>
                </a:rPr>
                <a:t>To support 1,000 teachers to adopt open schooling in the core curriculum, involving universities, enterprises and families.</a:t>
              </a:r>
            </a:p>
            <a:p>
              <a:pPr marL="228600" indent="-228600">
                <a:spcBef>
                  <a:spcPts val="300"/>
                </a:spcBef>
                <a:buFont typeface="+mj-lt"/>
                <a:buAutoNum type="arabicPeriod"/>
              </a:pPr>
              <a:r>
                <a:rPr lang="en-GB" sz="1300" dirty="0">
                  <a:solidFill>
                    <a:schemeClr val="tx1">
                      <a:lumMod val="75000"/>
                      <a:lumOff val="25000"/>
                    </a:schemeClr>
                  </a:solidFill>
                </a:rPr>
                <a:t>To empower 10,000 disadvantaged students by increasing their </a:t>
              </a:r>
              <a:r>
                <a:rPr lang="en-US" sz="1300" dirty="0">
                  <a:solidFill>
                    <a:schemeClr val="tx1">
                      <a:lumMod val="75000"/>
                      <a:lumOff val="25000"/>
                    </a:schemeClr>
                  </a:solidFill>
                </a:rPr>
                <a:t>science capital, learning mindset and science aspiration.</a:t>
              </a:r>
              <a:endParaRPr lang="en-GB" sz="1300" dirty="0">
                <a:solidFill>
                  <a:schemeClr val="tx1">
                    <a:lumMod val="75000"/>
                    <a:lumOff val="25000"/>
                  </a:schemeClr>
                </a:solidFill>
              </a:endParaRPr>
            </a:p>
            <a:p>
              <a:endParaRPr lang="en-US" sz="1600" dirty="0">
                <a:solidFill>
                  <a:schemeClr val="bg1">
                    <a:lumMod val="65000"/>
                  </a:schemeClr>
                </a:solidFill>
              </a:endParaRPr>
            </a:p>
          </p:txBody>
        </p:sp>
      </p:grpSp>
      <p:grpSp>
        <p:nvGrpSpPr>
          <p:cNvPr id="22" name="Group 21">
            <a:extLst>
              <a:ext uri="{FF2B5EF4-FFF2-40B4-BE49-F238E27FC236}">
                <a16:creationId xmlns:a16="http://schemas.microsoft.com/office/drawing/2014/main" id="{A409BC63-943B-B474-392A-5F6D97A64A21}"/>
              </a:ext>
            </a:extLst>
          </p:cNvPr>
          <p:cNvGrpSpPr/>
          <p:nvPr/>
        </p:nvGrpSpPr>
        <p:grpSpPr>
          <a:xfrm>
            <a:off x="3654148" y="812029"/>
            <a:ext cx="2923102" cy="3351836"/>
            <a:chOff x="401357" y="710764"/>
            <a:chExt cx="4764279" cy="1746056"/>
          </a:xfrm>
        </p:grpSpPr>
        <p:sp>
          <p:nvSpPr>
            <p:cNvPr id="23" name="Rounded Rectangle 22">
              <a:extLst>
                <a:ext uri="{FF2B5EF4-FFF2-40B4-BE49-F238E27FC236}">
                  <a16:creationId xmlns:a16="http://schemas.microsoft.com/office/drawing/2014/main" id="{FBA3B24C-1D14-D206-125B-D2AA45BE185B}"/>
                </a:ext>
              </a:extLst>
            </p:cNvPr>
            <p:cNvSpPr/>
            <p:nvPr/>
          </p:nvSpPr>
          <p:spPr>
            <a:xfrm>
              <a:off x="401357" y="710764"/>
              <a:ext cx="4748916" cy="167982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68B5DCA-0E8B-36F0-E587-39FDD39FC907}"/>
                </a:ext>
              </a:extLst>
            </p:cNvPr>
            <p:cNvSpPr/>
            <p:nvPr/>
          </p:nvSpPr>
          <p:spPr>
            <a:xfrm>
              <a:off x="462063" y="790762"/>
              <a:ext cx="4703573" cy="1666058"/>
            </a:xfrm>
            <a:prstGeom prst="rect">
              <a:avLst/>
            </a:prstGeom>
            <a:noFill/>
            <a:ln w="28575" cmpd="dbl">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b="1" dirty="0">
                  <a:solidFill>
                    <a:srgbClr val="4A65D9"/>
                  </a:solidFill>
                </a:rPr>
                <a:t>Evaluation</a:t>
              </a:r>
              <a:r>
                <a:rPr lang="en-GB" sz="1300" dirty="0">
                  <a:solidFill>
                    <a:schemeClr val="tx1">
                      <a:lumMod val="75000"/>
                      <a:lumOff val="25000"/>
                    </a:schemeClr>
                  </a:solidFill>
                </a:rPr>
                <a:t> </a:t>
              </a:r>
              <a:r>
                <a:rPr lang="en-GB" sz="1600" b="1" dirty="0">
                  <a:solidFill>
                    <a:srgbClr val="4A65D9"/>
                  </a:solidFill>
                </a:rPr>
                <a:t>methodology</a:t>
              </a:r>
            </a:p>
            <a:p>
              <a:endParaRPr lang="en-GB" sz="1300" dirty="0">
                <a:solidFill>
                  <a:schemeClr val="tx1">
                    <a:lumMod val="75000"/>
                    <a:lumOff val="25000"/>
                  </a:schemeClr>
                </a:solidFill>
              </a:endParaRPr>
            </a:p>
            <a:p>
              <a:r>
                <a:rPr lang="en-GB" sz="1300" dirty="0">
                  <a:solidFill>
                    <a:schemeClr val="tx1">
                      <a:lumMod val="75000"/>
                      <a:lumOff val="25000"/>
                    </a:schemeClr>
                  </a:solidFill>
                </a:rPr>
                <a:t>Our multi-methods focuses on 3 issues:</a:t>
              </a:r>
              <a:endParaRPr lang="en-GB" sz="1400" dirty="0">
                <a:solidFill>
                  <a:srgbClr val="C00000"/>
                </a:solidFill>
              </a:endParaRPr>
            </a:p>
            <a:p>
              <a:pPr marL="228600" indent="-228600">
                <a:buFont typeface="+mj-lt"/>
                <a:buAutoNum type="arabicPeriod"/>
              </a:pPr>
              <a:r>
                <a:rPr lang="en-GB" sz="1300" dirty="0">
                  <a:solidFill>
                    <a:schemeClr val="tx1">
                      <a:lumMod val="75000"/>
                      <a:lumOff val="25000"/>
                    </a:schemeClr>
                  </a:solidFill>
                </a:rPr>
                <a:t>How can the interaction between scientists, teachers, families and  students be facilitated for effective learning?</a:t>
              </a:r>
              <a:br>
                <a:rPr lang="en-GB" sz="1300" dirty="0">
                  <a:solidFill>
                    <a:schemeClr val="tx1">
                      <a:lumMod val="75000"/>
                      <a:lumOff val="25000"/>
                    </a:schemeClr>
                  </a:solidFill>
                </a:rPr>
              </a:br>
              <a:endParaRPr lang="en-GB" sz="1300" dirty="0">
                <a:solidFill>
                  <a:schemeClr val="tx1">
                    <a:lumMod val="75000"/>
                    <a:lumOff val="25000"/>
                  </a:schemeClr>
                </a:solidFill>
              </a:endParaRPr>
            </a:p>
            <a:p>
              <a:pPr marL="228600" indent="-228600">
                <a:buFont typeface="+mj-lt"/>
                <a:buAutoNum type="arabicPeriod"/>
              </a:pPr>
              <a:r>
                <a:rPr lang="en-GB" sz="1300" dirty="0">
                  <a:solidFill>
                    <a:schemeClr val="tx1">
                      <a:lumMod val="75000"/>
                      <a:lumOff val="25000"/>
                    </a:schemeClr>
                  </a:solidFill>
                </a:rPr>
                <a:t>What are the drivers and barriers for teachers to adopt open schooling?</a:t>
              </a:r>
              <a:br>
                <a:rPr lang="en-GB" sz="1300" dirty="0">
                  <a:solidFill>
                    <a:schemeClr val="tx1">
                      <a:lumMod val="75000"/>
                      <a:lumOff val="25000"/>
                    </a:schemeClr>
                  </a:solidFill>
                </a:rPr>
              </a:br>
              <a:endParaRPr lang="en-GB" sz="1300" dirty="0">
                <a:solidFill>
                  <a:schemeClr val="tx1">
                    <a:lumMod val="75000"/>
                    <a:lumOff val="25000"/>
                  </a:schemeClr>
                </a:solidFill>
              </a:endParaRPr>
            </a:p>
            <a:p>
              <a:pPr marL="228600" indent="-228600">
                <a:buFont typeface="+mj-lt"/>
                <a:buAutoNum type="arabicPeriod"/>
              </a:pPr>
              <a:r>
                <a:rPr lang="en-GB" sz="1300" dirty="0">
                  <a:solidFill>
                    <a:schemeClr val="tx1">
                      <a:lumMod val="75000"/>
                      <a:lumOff val="25000"/>
                    </a:schemeClr>
                  </a:solidFill>
                </a:rPr>
                <a:t>How can disadvantaged students get more experience and insights into STEM jobs?</a:t>
              </a:r>
            </a:p>
          </p:txBody>
        </p:sp>
      </p:grpSp>
      <p:grpSp>
        <p:nvGrpSpPr>
          <p:cNvPr id="25" name="Group 24">
            <a:extLst>
              <a:ext uri="{FF2B5EF4-FFF2-40B4-BE49-F238E27FC236}">
                <a16:creationId xmlns:a16="http://schemas.microsoft.com/office/drawing/2014/main" id="{D1273072-06E5-F695-0A60-416816BE4B7D}"/>
              </a:ext>
            </a:extLst>
          </p:cNvPr>
          <p:cNvGrpSpPr/>
          <p:nvPr/>
        </p:nvGrpSpPr>
        <p:grpSpPr>
          <a:xfrm>
            <a:off x="6805509" y="857859"/>
            <a:ext cx="2915077" cy="3224693"/>
            <a:chOff x="5332912" y="717759"/>
            <a:chExt cx="4185074" cy="1726137"/>
          </a:xfrm>
        </p:grpSpPr>
        <p:sp>
          <p:nvSpPr>
            <p:cNvPr id="26" name="Rounded Rectangle 25">
              <a:extLst>
                <a:ext uri="{FF2B5EF4-FFF2-40B4-BE49-F238E27FC236}">
                  <a16:creationId xmlns:a16="http://schemas.microsoft.com/office/drawing/2014/main" id="{C642D56E-8463-B180-E646-FC47B9E0ECB3}"/>
                </a:ext>
              </a:extLst>
            </p:cNvPr>
            <p:cNvSpPr/>
            <p:nvPr/>
          </p:nvSpPr>
          <p:spPr>
            <a:xfrm>
              <a:off x="5332912" y="717759"/>
              <a:ext cx="4134544" cy="167982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562D4A9-6669-B633-807F-4D512A0D0D08}"/>
                </a:ext>
              </a:extLst>
            </p:cNvPr>
            <p:cNvSpPr/>
            <p:nvPr/>
          </p:nvSpPr>
          <p:spPr>
            <a:xfrm>
              <a:off x="5383442" y="777838"/>
              <a:ext cx="4134544" cy="1666058"/>
            </a:xfrm>
            <a:prstGeom prst="rect">
              <a:avLst/>
            </a:prstGeom>
            <a:noFill/>
            <a:ln w="25400" cmpd="dbl">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rgbClr val="4A65D9"/>
                  </a:solidFill>
                </a:rPr>
                <a:t>Evaluation instruments</a:t>
              </a:r>
              <a:br>
                <a:rPr lang="en-US" sz="1600" b="1" dirty="0">
                  <a:solidFill>
                    <a:srgbClr val="4A65D9"/>
                  </a:solidFill>
                </a:rPr>
              </a:br>
              <a:endParaRPr lang="en-US" sz="1400" b="1" dirty="0">
                <a:solidFill>
                  <a:srgbClr val="4A65D9"/>
                </a:solidFill>
              </a:endParaRPr>
            </a:p>
            <a:p>
              <a:pPr marL="228600" indent="-228600">
                <a:buFont typeface="+mj-lt"/>
                <a:buAutoNum type="arabicPeriod"/>
              </a:pPr>
              <a:r>
                <a:rPr lang="en-US" sz="1300" dirty="0">
                  <a:solidFill>
                    <a:schemeClr val="tx1">
                      <a:lumMod val="75000"/>
                      <a:lumOff val="25000"/>
                    </a:schemeClr>
                  </a:solidFill>
                </a:rPr>
                <a:t>Interviews, testimonials and analytics.</a:t>
              </a:r>
              <a:br>
                <a:rPr lang="en-US" sz="1300" dirty="0">
                  <a:solidFill>
                    <a:schemeClr val="tx1">
                      <a:lumMod val="75000"/>
                      <a:lumOff val="25000"/>
                    </a:schemeClr>
                  </a:solidFill>
                </a:rPr>
              </a:br>
              <a:endParaRPr lang="en-US" sz="1300" dirty="0">
                <a:solidFill>
                  <a:schemeClr val="tx1">
                    <a:lumMod val="75000"/>
                    <a:lumOff val="25000"/>
                  </a:schemeClr>
                </a:solidFill>
              </a:endParaRPr>
            </a:p>
            <a:p>
              <a:pPr marL="228600" indent="-228600">
                <a:buFont typeface="+mj-lt"/>
                <a:buAutoNum type="arabicPeriod"/>
              </a:pPr>
              <a:r>
                <a:rPr lang="en-US" sz="1300" dirty="0">
                  <a:solidFill>
                    <a:schemeClr val="tx1">
                      <a:lumMod val="75000"/>
                      <a:lumOff val="25000"/>
                    </a:schemeClr>
                  </a:solidFill>
                </a:rPr>
                <a:t>Teachers’ self-assessment tool of pedagogical practices &amp; strategies for open schooling with open badge.</a:t>
              </a:r>
              <a:br>
                <a:rPr lang="en-US" sz="1300" dirty="0">
                  <a:solidFill>
                    <a:schemeClr val="tx1">
                      <a:lumMod val="75000"/>
                      <a:lumOff val="25000"/>
                    </a:schemeClr>
                  </a:solidFill>
                </a:rPr>
              </a:br>
              <a:endParaRPr lang="en-US" sz="1300" dirty="0">
                <a:solidFill>
                  <a:schemeClr val="tx1">
                    <a:lumMod val="75000"/>
                    <a:lumOff val="25000"/>
                  </a:schemeClr>
                </a:solidFill>
              </a:endParaRPr>
            </a:p>
            <a:p>
              <a:pPr marL="228600" indent="-228600">
                <a:buFont typeface="+mj-lt"/>
                <a:buAutoNum type="arabicPeriod"/>
              </a:pPr>
              <a:r>
                <a:rPr lang="en-US" sz="1300" dirty="0">
                  <a:solidFill>
                    <a:schemeClr val="tx1">
                      <a:lumMod val="75000"/>
                      <a:lumOff val="25000"/>
                    </a:schemeClr>
                  </a:solidFill>
                </a:rPr>
                <a:t>Students’ self-assessment tool to reflect about science capital, learning mindset, and science aspiration with open badge.</a:t>
              </a:r>
            </a:p>
            <a:p>
              <a:endParaRPr lang="en-US" sz="1600" dirty="0">
                <a:solidFill>
                  <a:schemeClr val="bg1">
                    <a:lumMod val="65000"/>
                  </a:schemeClr>
                </a:solidFill>
              </a:endParaRPr>
            </a:p>
          </p:txBody>
        </p:sp>
      </p:grpSp>
      <p:sp>
        <p:nvSpPr>
          <p:cNvPr id="99" name="Rectangle 98">
            <a:extLst>
              <a:ext uri="{FF2B5EF4-FFF2-40B4-BE49-F238E27FC236}">
                <a16:creationId xmlns:a16="http://schemas.microsoft.com/office/drawing/2014/main" id="{5F075784-DFE9-FCF0-4BDC-CB87AE6A4BED}"/>
              </a:ext>
            </a:extLst>
          </p:cNvPr>
          <p:cNvSpPr/>
          <p:nvPr/>
        </p:nvSpPr>
        <p:spPr>
          <a:xfrm>
            <a:off x="-12904" y="6100933"/>
            <a:ext cx="9918903" cy="802632"/>
          </a:xfrm>
          <a:prstGeom prst="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TextBox 99">
            <a:extLst>
              <a:ext uri="{FF2B5EF4-FFF2-40B4-BE49-F238E27FC236}">
                <a16:creationId xmlns:a16="http://schemas.microsoft.com/office/drawing/2014/main" id="{17616D42-D3E0-0460-211F-998F35E1BA0A}"/>
              </a:ext>
            </a:extLst>
          </p:cNvPr>
          <p:cNvSpPr txBox="1"/>
          <p:nvPr/>
        </p:nvSpPr>
        <p:spPr>
          <a:xfrm>
            <a:off x="247186" y="6147236"/>
            <a:ext cx="4847569" cy="646331"/>
          </a:xfrm>
          <a:prstGeom prst="rect">
            <a:avLst/>
          </a:prstGeom>
          <a:noFill/>
        </p:spPr>
        <p:txBody>
          <a:bodyPr wrap="square">
            <a:spAutoFit/>
          </a:bodyPr>
          <a:lstStyle/>
          <a:p>
            <a:r>
              <a:rPr lang="en-US" sz="1200" b="1" dirty="0">
                <a:solidFill>
                  <a:srgbClr val="0070C0"/>
                </a:solidFill>
              </a:rPr>
              <a:t>EVALUATION TEAM: </a:t>
            </a:r>
            <a:r>
              <a:rPr lang="en-US" sz="1200" dirty="0"/>
              <a:t>Alexandra Okada (leader), Tony </a:t>
            </a:r>
            <a:r>
              <a:rPr lang="en-US" sz="1200" dirty="0" err="1"/>
              <a:t>Sherborne</a:t>
            </a:r>
            <a:r>
              <a:rPr lang="en-US" sz="1200" dirty="0"/>
              <a:t>(UK), </a:t>
            </a:r>
            <a:br>
              <a:rPr lang="en-US" sz="1200" dirty="0"/>
            </a:br>
            <a:r>
              <a:rPr lang="en-US" sz="1200" dirty="0"/>
              <a:t>Rosina </a:t>
            </a:r>
            <a:r>
              <a:rPr lang="en-US" sz="1200" dirty="0" err="1"/>
              <a:t>Malagrida</a:t>
            </a:r>
            <a:r>
              <a:rPr lang="en-US" sz="1200" dirty="0"/>
              <a:t> (Spain), Mihai </a:t>
            </a:r>
            <a:r>
              <a:rPr lang="en-US" sz="1200" dirty="0" err="1"/>
              <a:t>Bizoi</a:t>
            </a:r>
            <a:r>
              <a:rPr lang="en-US" sz="1200" dirty="0"/>
              <a:t> (Romania), </a:t>
            </a:r>
            <a:r>
              <a:rPr lang="en-US" sz="1200" dirty="0" err="1"/>
              <a:t>Giorgos</a:t>
            </a:r>
            <a:r>
              <a:rPr lang="en-US" sz="1200" dirty="0"/>
              <a:t> </a:t>
            </a:r>
            <a:r>
              <a:rPr lang="en-US" sz="1200" dirty="0" err="1"/>
              <a:t>Panselina</a:t>
            </a:r>
            <a:r>
              <a:rPr lang="en-US" sz="1200" dirty="0"/>
              <a:t> (Greece), Patricia Torres (Brazil south) and </a:t>
            </a:r>
            <a:r>
              <a:rPr lang="en-US" sz="1200" dirty="0" err="1"/>
              <a:t>Silvar</a:t>
            </a:r>
            <a:r>
              <a:rPr lang="en-US" sz="1200" dirty="0"/>
              <a:t> Ribeiro (Brazil northeast)</a:t>
            </a:r>
          </a:p>
        </p:txBody>
      </p:sp>
      <p:sp>
        <p:nvSpPr>
          <p:cNvPr id="106" name="Oval 105">
            <a:extLst>
              <a:ext uri="{FF2B5EF4-FFF2-40B4-BE49-F238E27FC236}">
                <a16:creationId xmlns:a16="http://schemas.microsoft.com/office/drawing/2014/main" id="{7EE04E51-CC1D-6442-B52F-0731AFEB2A06}"/>
              </a:ext>
            </a:extLst>
          </p:cNvPr>
          <p:cNvSpPr/>
          <p:nvPr/>
        </p:nvSpPr>
        <p:spPr>
          <a:xfrm>
            <a:off x="8899963" y="5973869"/>
            <a:ext cx="846760" cy="723691"/>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757A8752-EFF3-8C16-7F3F-72E831CE34C4}"/>
              </a:ext>
            </a:extLst>
          </p:cNvPr>
          <p:cNvSpPr/>
          <p:nvPr/>
        </p:nvSpPr>
        <p:spPr>
          <a:xfrm>
            <a:off x="6821688" y="5973595"/>
            <a:ext cx="846760" cy="720036"/>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4582F6D1-8020-2D23-21F6-E21E634AF182}"/>
              </a:ext>
            </a:extLst>
          </p:cNvPr>
          <p:cNvSpPr/>
          <p:nvPr/>
        </p:nvSpPr>
        <p:spPr>
          <a:xfrm>
            <a:off x="5723569" y="5955017"/>
            <a:ext cx="895178" cy="80561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 name="Picture 109">
            <a:extLst>
              <a:ext uri="{FF2B5EF4-FFF2-40B4-BE49-F238E27FC236}">
                <a16:creationId xmlns:a16="http://schemas.microsoft.com/office/drawing/2014/main" id="{C3B9E283-C33D-987C-0A0C-D70298F2042C}"/>
              </a:ext>
            </a:extLst>
          </p:cNvPr>
          <p:cNvPicPr>
            <a:picLocks noChangeAspect="1"/>
          </p:cNvPicPr>
          <p:nvPr/>
        </p:nvPicPr>
        <p:blipFill rotWithShape="1">
          <a:blip r:embed="rId6"/>
          <a:srcRect l="26401" t="16135" r="19681" b="18058"/>
          <a:stretch/>
        </p:blipFill>
        <p:spPr>
          <a:xfrm>
            <a:off x="260997" y="4611114"/>
            <a:ext cx="512522" cy="581293"/>
          </a:xfrm>
          <a:prstGeom prst="rect">
            <a:avLst/>
          </a:prstGeom>
        </p:spPr>
      </p:pic>
      <p:pic>
        <p:nvPicPr>
          <p:cNvPr id="111" name="Picture 110" descr="Icon&#10;&#10;Description automatically generated">
            <a:extLst>
              <a:ext uri="{FF2B5EF4-FFF2-40B4-BE49-F238E27FC236}">
                <a16:creationId xmlns:a16="http://schemas.microsoft.com/office/drawing/2014/main" id="{E272BC5C-D518-0AE1-FAE2-1A8671010454}"/>
              </a:ext>
            </a:extLst>
          </p:cNvPr>
          <p:cNvPicPr>
            <a:picLocks noChangeAspect="1"/>
          </p:cNvPicPr>
          <p:nvPr/>
        </p:nvPicPr>
        <p:blipFill rotWithShape="1">
          <a:blip r:embed="rId7"/>
          <a:srcRect l="11464" t="1" b="8323"/>
          <a:stretch/>
        </p:blipFill>
        <p:spPr>
          <a:xfrm>
            <a:off x="2806097" y="4599127"/>
            <a:ext cx="616633" cy="574488"/>
          </a:xfrm>
          <a:prstGeom prst="rect">
            <a:avLst/>
          </a:prstGeom>
        </p:spPr>
      </p:pic>
      <p:pic>
        <p:nvPicPr>
          <p:cNvPr id="112" name="Picture 111" descr="A picture containing text, clipart&#10;&#10;Description automatically generated">
            <a:extLst>
              <a:ext uri="{FF2B5EF4-FFF2-40B4-BE49-F238E27FC236}">
                <a16:creationId xmlns:a16="http://schemas.microsoft.com/office/drawing/2014/main" id="{228AC2BD-E018-50F3-2A6A-FE4718C61877}"/>
              </a:ext>
            </a:extLst>
          </p:cNvPr>
          <p:cNvPicPr>
            <a:picLocks noChangeAspect="1"/>
          </p:cNvPicPr>
          <p:nvPr/>
        </p:nvPicPr>
        <p:blipFill rotWithShape="1">
          <a:blip r:embed="rId8"/>
          <a:srcRect l="12126" t="11518" r="6664" b="11920"/>
          <a:stretch/>
        </p:blipFill>
        <p:spPr>
          <a:xfrm>
            <a:off x="1492296" y="4600936"/>
            <a:ext cx="601097" cy="563987"/>
          </a:xfrm>
          <a:prstGeom prst="rect">
            <a:avLst/>
          </a:prstGeom>
        </p:spPr>
      </p:pic>
      <p:pic>
        <p:nvPicPr>
          <p:cNvPr id="113" name="Picture 112" descr="A picture containing text&#10;&#10;Description automatically generated">
            <a:extLst>
              <a:ext uri="{FF2B5EF4-FFF2-40B4-BE49-F238E27FC236}">
                <a16:creationId xmlns:a16="http://schemas.microsoft.com/office/drawing/2014/main" id="{27A26811-34B7-8232-2A85-DEC1D32C7569}"/>
              </a:ext>
            </a:extLst>
          </p:cNvPr>
          <p:cNvPicPr>
            <a:picLocks noChangeAspect="1"/>
          </p:cNvPicPr>
          <p:nvPr/>
        </p:nvPicPr>
        <p:blipFill rotWithShape="1">
          <a:blip r:embed="rId9"/>
          <a:srcRect l="7286" r="9593"/>
          <a:stretch/>
        </p:blipFill>
        <p:spPr>
          <a:xfrm>
            <a:off x="862926" y="4600936"/>
            <a:ext cx="562191" cy="581293"/>
          </a:xfrm>
          <a:prstGeom prst="rect">
            <a:avLst/>
          </a:prstGeom>
        </p:spPr>
      </p:pic>
      <p:pic>
        <p:nvPicPr>
          <p:cNvPr id="114" name="Picture 113" descr="Icon&#10;&#10;Description automatically generated">
            <a:extLst>
              <a:ext uri="{FF2B5EF4-FFF2-40B4-BE49-F238E27FC236}">
                <a16:creationId xmlns:a16="http://schemas.microsoft.com/office/drawing/2014/main" id="{FFEB3AF3-444F-A519-774B-EB0EF65237F6}"/>
              </a:ext>
            </a:extLst>
          </p:cNvPr>
          <p:cNvPicPr>
            <a:picLocks noChangeAspect="1"/>
          </p:cNvPicPr>
          <p:nvPr/>
        </p:nvPicPr>
        <p:blipFill rotWithShape="1">
          <a:blip r:embed="rId10"/>
          <a:srcRect l="16383" t="14064" r="6621" b="9040"/>
          <a:stretch/>
        </p:blipFill>
        <p:spPr>
          <a:xfrm>
            <a:off x="2171090" y="4593318"/>
            <a:ext cx="571569" cy="563987"/>
          </a:xfrm>
          <a:prstGeom prst="rect">
            <a:avLst/>
          </a:prstGeom>
        </p:spPr>
      </p:pic>
      <p:sp>
        <p:nvSpPr>
          <p:cNvPr id="115" name="Oval 114">
            <a:extLst>
              <a:ext uri="{FF2B5EF4-FFF2-40B4-BE49-F238E27FC236}">
                <a16:creationId xmlns:a16="http://schemas.microsoft.com/office/drawing/2014/main" id="{26BB4087-DC72-3A83-2FBA-79A330585DFD}"/>
              </a:ext>
            </a:extLst>
          </p:cNvPr>
          <p:cNvSpPr/>
          <p:nvPr/>
        </p:nvSpPr>
        <p:spPr>
          <a:xfrm>
            <a:off x="5924090" y="4592753"/>
            <a:ext cx="567938" cy="618012"/>
          </a:xfrm>
          <a:prstGeom prst="ellipse">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4584DD2D-6021-55BD-C584-0E40F66EC765}"/>
              </a:ext>
            </a:extLst>
          </p:cNvPr>
          <p:cNvSpPr/>
          <p:nvPr/>
        </p:nvSpPr>
        <p:spPr>
          <a:xfrm>
            <a:off x="5275652" y="4570637"/>
            <a:ext cx="586567" cy="648866"/>
          </a:xfrm>
          <a:prstGeom prst="ellipse">
            <a:avLst/>
          </a:prstGeom>
          <a:blipFill>
            <a:blip r:embed="rId1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AACBAD3D-4F75-3F9A-4D5E-6351E2E8A30B}"/>
              </a:ext>
            </a:extLst>
          </p:cNvPr>
          <p:cNvSpPr/>
          <p:nvPr/>
        </p:nvSpPr>
        <p:spPr>
          <a:xfrm>
            <a:off x="3839592" y="4577855"/>
            <a:ext cx="623243" cy="587068"/>
          </a:xfrm>
          <a:prstGeom prst="ellipse">
            <a:avLst/>
          </a:prstGeom>
          <a:blipFill>
            <a:blip r:embed="rId1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5366A7FE-19A0-56F5-C766-80DCE12BE298}"/>
              </a:ext>
            </a:extLst>
          </p:cNvPr>
          <p:cNvSpPr/>
          <p:nvPr/>
        </p:nvSpPr>
        <p:spPr>
          <a:xfrm>
            <a:off x="4566771" y="4554880"/>
            <a:ext cx="586567" cy="61680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a16="http://schemas.microsoft.com/office/drawing/2014/main" id="{DDA9960D-3182-A4EF-82A2-BD00E55AB63D}"/>
              </a:ext>
            </a:extLst>
          </p:cNvPr>
          <p:cNvSpPr txBox="1"/>
          <p:nvPr/>
        </p:nvSpPr>
        <p:spPr>
          <a:xfrm>
            <a:off x="2847236" y="4229795"/>
            <a:ext cx="4519553" cy="369332"/>
          </a:xfrm>
          <a:prstGeom prst="rect">
            <a:avLst/>
          </a:prstGeom>
          <a:noFill/>
        </p:spPr>
        <p:txBody>
          <a:bodyPr wrap="square" rtlCol="0">
            <a:spAutoFit/>
          </a:bodyPr>
          <a:lstStyle/>
          <a:p>
            <a:pPr algn="ctr"/>
            <a:r>
              <a:rPr lang="en-US" b="1" dirty="0">
                <a:solidFill>
                  <a:schemeClr val="bg1"/>
                </a:solidFill>
              </a:rPr>
              <a:t>Green Competences</a:t>
            </a:r>
          </a:p>
        </p:txBody>
      </p:sp>
      <p:sp>
        <p:nvSpPr>
          <p:cNvPr id="120" name="TextBox 119">
            <a:extLst>
              <a:ext uri="{FF2B5EF4-FFF2-40B4-BE49-F238E27FC236}">
                <a16:creationId xmlns:a16="http://schemas.microsoft.com/office/drawing/2014/main" id="{C7A9F03E-BC99-3716-8886-E0547B0B89D6}"/>
              </a:ext>
            </a:extLst>
          </p:cNvPr>
          <p:cNvSpPr txBox="1"/>
          <p:nvPr/>
        </p:nvSpPr>
        <p:spPr>
          <a:xfrm>
            <a:off x="741916" y="4226274"/>
            <a:ext cx="2418526" cy="369332"/>
          </a:xfrm>
          <a:prstGeom prst="rect">
            <a:avLst/>
          </a:prstGeom>
          <a:noFill/>
        </p:spPr>
        <p:txBody>
          <a:bodyPr wrap="square" rtlCol="0">
            <a:spAutoFit/>
          </a:bodyPr>
          <a:lstStyle/>
          <a:p>
            <a:pPr algn="ctr"/>
            <a:r>
              <a:rPr lang="en-US" b="1" dirty="0">
                <a:solidFill>
                  <a:schemeClr val="bg1"/>
                </a:solidFill>
              </a:rPr>
              <a:t>EU Missions + SDGs</a:t>
            </a:r>
          </a:p>
        </p:txBody>
      </p:sp>
      <p:pic>
        <p:nvPicPr>
          <p:cNvPr id="121" name="Graphic 120" descr="Chat with solid fill">
            <a:extLst>
              <a:ext uri="{FF2B5EF4-FFF2-40B4-BE49-F238E27FC236}">
                <a16:creationId xmlns:a16="http://schemas.microsoft.com/office/drawing/2014/main" id="{C5D9805B-1907-35F9-530B-BEA5534294A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804595" y="4556395"/>
            <a:ext cx="707054" cy="707054"/>
          </a:xfrm>
          <a:prstGeom prst="rect">
            <a:avLst/>
          </a:prstGeom>
        </p:spPr>
      </p:pic>
      <p:pic>
        <p:nvPicPr>
          <p:cNvPr id="122" name="Graphic 121" descr="Meeting with solid fill">
            <a:extLst>
              <a:ext uri="{FF2B5EF4-FFF2-40B4-BE49-F238E27FC236}">
                <a16:creationId xmlns:a16="http://schemas.microsoft.com/office/drawing/2014/main" id="{53501A64-06CE-32B8-3AB4-2DA07234274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992005" y="4524032"/>
            <a:ext cx="716376" cy="716376"/>
          </a:xfrm>
          <a:prstGeom prst="rect">
            <a:avLst/>
          </a:prstGeom>
        </p:spPr>
      </p:pic>
      <p:sp>
        <p:nvSpPr>
          <p:cNvPr id="123" name="TextBox 122">
            <a:extLst>
              <a:ext uri="{FF2B5EF4-FFF2-40B4-BE49-F238E27FC236}">
                <a16:creationId xmlns:a16="http://schemas.microsoft.com/office/drawing/2014/main" id="{BE3736BE-502C-9163-7E54-4E9F351D4621}"/>
              </a:ext>
            </a:extLst>
          </p:cNvPr>
          <p:cNvSpPr txBox="1"/>
          <p:nvPr/>
        </p:nvSpPr>
        <p:spPr>
          <a:xfrm>
            <a:off x="7098303" y="5171063"/>
            <a:ext cx="1709420" cy="338554"/>
          </a:xfrm>
          <a:prstGeom prst="rect">
            <a:avLst/>
          </a:prstGeom>
          <a:noFill/>
        </p:spPr>
        <p:txBody>
          <a:bodyPr wrap="square" rtlCol="0">
            <a:spAutoFit/>
          </a:bodyPr>
          <a:lstStyle/>
          <a:p>
            <a:r>
              <a:rPr lang="en-US" sz="1600" dirty="0">
                <a:solidFill>
                  <a:schemeClr val="accent4">
                    <a:lumMod val="20000"/>
                    <a:lumOff val="80000"/>
                  </a:schemeClr>
                </a:solidFill>
              </a:rPr>
              <a:t>jury</a:t>
            </a:r>
          </a:p>
        </p:txBody>
      </p:sp>
      <p:sp>
        <p:nvSpPr>
          <p:cNvPr id="124" name="TextBox 123">
            <a:extLst>
              <a:ext uri="{FF2B5EF4-FFF2-40B4-BE49-F238E27FC236}">
                <a16:creationId xmlns:a16="http://schemas.microsoft.com/office/drawing/2014/main" id="{368A9AF4-0B7A-FD4D-260A-82C45E9EE009}"/>
              </a:ext>
            </a:extLst>
          </p:cNvPr>
          <p:cNvSpPr txBox="1"/>
          <p:nvPr/>
        </p:nvSpPr>
        <p:spPr>
          <a:xfrm>
            <a:off x="7702114" y="5167877"/>
            <a:ext cx="1709420" cy="338554"/>
          </a:xfrm>
          <a:prstGeom prst="rect">
            <a:avLst/>
          </a:prstGeom>
          <a:noFill/>
        </p:spPr>
        <p:txBody>
          <a:bodyPr wrap="square" rtlCol="0">
            <a:spAutoFit/>
          </a:bodyPr>
          <a:lstStyle/>
          <a:p>
            <a:r>
              <a:rPr lang="en-US" sz="1600" dirty="0">
                <a:solidFill>
                  <a:schemeClr val="accent4">
                    <a:lumMod val="20000"/>
                    <a:lumOff val="80000"/>
                  </a:schemeClr>
                </a:solidFill>
              </a:rPr>
              <a:t>consensus</a:t>
            </a:r>
          </a:p>
        </p:txBody>
      </p:sp>
      <p:sp>
        <p:nvSpPr>
          <p:cNvPr id="125" name="TextBox 124">
            <a:extLst>
              <a:ext uri="{FF2B5EF4-FFF2-40B4-BE49-F238E27FC236}">
                <a16:creationId xmlns:a16="http://schemas.microsoft.com/office/drawing/2014/main" id="{27C0DABA-02BC-CB40-3E2B-8A3904B67109}"/>
              </a:ext>
            </a:extLst>
          </p:cNvPr>
          <p:cNvSpPr txBox="1"/>
          <p:nvPr/>
        </p:nvSpPr>
        <p:spPr>
          <a:xfrm>
            <a:off x="8714280" y="5164589"/>
            <a:ext cx="1709420" cy="338554"/>
          </a:xfrm>
          <a:prstGeom prst="rect">
            <a:avLst/>
          </a:prstGeom>
          <a:noFill/>
        </p:spPr>
        <p:txBody>
          <a:bodyPr wrap="square" rtlCol="0">
            <a:spAutoFit/>
          </a:bodyPr>
          <a:lstStyle/>
          <a:p>
            <a:r>
              <a:rPr lang="en-US" sz="1600" dirty="0">
                <a:solidFill>
                  <a:schemeClr val="accent4">
                    <a:lumMod val="20000"/>
                    <a:lumOff val="80000"/>
                  </a:schemeClr>
                </a:solidFill>
              </a:rPr>
              <a:t>cocreation</a:t>
            </a:r>
          </a:p>
        </p:txBody>
      </p:sp>
      <p:sp>
        <p:nvSpPr>
          <p:cNvPr id="126" name="TextBox 125">
            <a:extLst>
              <a:ext uri="{FF2B5EF4-FFF2-40B4-BE49-F238E27FC236}">
                <a16:creationId xmlns:a16="http://schemas.microsoft.com/office/drawing/2014/main" id="{4694D93C-09D6-1FF1-A36D-98D48BA81369}"/>
              </a:ext>
            </a:extLst>
          </p:cNvPr>
          <p:cNvSpPr txBox="1"/>
          <p:nvPr/>
        </p:nvSpPr>
        <p:spPr>
          <a:xfrm>
            <a:off x="5904147" y="4200357"/>
            <a:ext cx="4519553" cy="369332"/>
          </a:xfrm>
          <a:prstGeom prst="rect">
            <a:avLst/>
          </a:prstGeom>
          <a:noFill/>
        </p:spPr>
        <p:txBody>
          <a:bodyPr wrap="square" rtlCol="0">
            <a:spAutoFit/>
          </a:bodyPr>
          <a:lstStyle/>
          <a:p>
            <a:pPr algn="ctr"/>
            <a:r>
              <a:rPr lang="en-US" b="1" dirty="0">
                <a:solidFill>
                  <a:schemeClr val="bg1"/>
                </a:solidFill>
              </a:rPr>
              <a:t> Open Scenario  Formats</a:t>
            </a:r>
          </a:p>
        </p:txBody>
      </p:sp>
      <p:sp>
        <p:nvSpPr>
          <p:cNvPr id="127" name="TextBox 126">
            <a:extLst>
              <a:ext uri="{FF2B5EF4-FFF2-40B4-BE49-F238E27FC236}">
                <a16:creationId xmlns:a16="http://schemas.microsoft.com/office/drawing/2014/main" id="{3356C7C5-53C6-172D-5CA9-AAB4B323C153}"/>
              </a:ext>
            </a:extLst>
          </p:cNvPr>
          <p:cNvSpPr txBox="1"/>
          <p:nvPr/>
        </p:nvSpPr>
        <p:spPr>
          <a:xfrm>
            <a:off x="27068" y="5153674"/>
            <a:ext cx="980305" cy="523220"/>
          </a:xfrm>
          <a:prstGeom prst="rect">
            <a:avLst/>
          </a:prstGeom>
          <a:noFill/>
        </p:spPr>
        <p:txBody>
          <a:bodyPr wrap="square" rtlCol="0">
            <a:spAutoFit/>
          </a:bodyPr>
          <a:lstStyle/>
          <a:p>
            <a:pPr algn="ctr"/>
            <a:r>
              <a:rPr lang="en-US" sz="1400" dirty="0">
                <a:solidFill>
                  <a:schemeClr val="accent4">
                    <a:lumMod val="20000"/>
                    <a:lumOff val="80000"/>
                  </a:schemeClr>
                </a:solidFill>
              </a:rPr>
              <a:t>Soil </a:t>
            </a:r>
          </a:p>
          <a:p>
            <a:pPr algn="ctr"/>
            <a:r>
              <a:rPr lang="en-US" sz="1400" dirty="0">
                <a:solidFill>
                  <a:schemeClr val="accent4">
                    <a:lumMod val="20000"/>
                    <a:lumOff val="80000"/>
                  </a:schemeClr>
                </a:solidFill>
              </a:rPr>
              <a:t>Food</a:t>
            </a:r>
          </a:p>
        </p:txBody>
      </p:sp>
      <p:sp>
        <p:nvSpPr>
          <p:cNvPr id="128" name="TextBox 127">
            <a:extLst>
              <a:ext uri="{FF2B5EF4-FFF2-40B4-BE49-F238E27FC236}">
                <a16:creationId xmlns:a16="http://schemas.microsoft.com/office/drawing/2014/main" id="{9CF7AAAA-F4AC-2F67-B677-02896697BC69}"/>
              </a:ext>
            </a:extLst>
          </p:cNvPr>
          <p:cNvSpPr txBox="1"/>
          <p:nvPr/>
        </p:nvSpPr>
        <p:spPr>
          <a:xfrm>
            <a:off x="692191" y="5153674"/>
            <a:ext cx="980305" cy="523220"/>
          </a:xfrm>
          <a:prstGeom prst="rect">
            <a:avLst/>
          </a:prstGeom>
          <a:noFill/>
        </p:spPr>
        <p:txBody>
          <a:bodyPr wrap="square" rtlCol="0">
            <a:spAutoFit/>
          </a:bodyPr>
          <a:lstStyle/>
          <a:p>
            <a:pPr algn="ctr"/>
            <a:r>
              <a:rPr lang="en-US" sz="1400" dirty="0">
                <a:solidFill>
                  <a:schemeClr val="accent4">
                    <a:lumMod val="20000"/>
                    <a:lumOff val="80000"/>
                  </a:schemeClr>
                </a:solidFill>
              </a:rPr>
              <a:t>Global</a:t>
            </a:r>
          </a:p>
          <a:p>
            <a:pPr algn="ctr"/>
            <a:r>
              <a:rPr lang="en-US" sz="1400" dirty="0">
                <a:solidFill>
                  <a:schemeClr val="accent4">
                    <a:lumMod val="20000"/>
                    <a:lumOff val="80000"/>
                  </a:schemeClr>
                </a:solidFill>
              </a:rPr>
              <a:t>warming</a:t>
            </a:r>
          </a:p>
        </p:txBody>
      </p:sp>
      <p:sp>
        <p:nvSpPr>
          <p:cNvPr id="129" name="TextBox 128">
            <a:extLst>
              <a:ext uri="{FF2B5EF4-FFF2-40B4-BE49-F238E27FC236}">
                <a16:creationId xmlns:a16="http://schemas.microsoft.com/office/drawing/2014/main" id="{8D7647D0-99FC-3DA9-159F-31B0D6A1ABD9}"/>
              </a:ext>
            </a:extLst>
          </p:cNvPr>
          <p:cNvSpPr txBox="1"/>
          <p:nvPr/>
        </p:nvSpPr>
        <p:spPr>
          <a:xfrm>
            <a:off x="1369705" y="5142703"/>
            <a:ext cx="980305" cy="523220"/>
          </a:xfrm>
          <a:prstGeom prst="rect">
            <a:avLst/>
          </a:prstGeom>
          <a:noFill/>
        </p:spPr>
        <p:txBody>
          <a:bodyPr wrap="square" rtlCol="0">
            <a:spAutoFit/>
          </a:bodyPr>
          <a:lstStyle/>
          <a:p>
            <a:pPr algn="ctr"/>
            <a:r>
              <a:rPr lang="en-US" sz="1400" dirty="0" err="1">
                <a:solidFill>
                  <a:schemeClr val="accent4">
                    <a:lumMod val="20000"/>
                    <a:lumOff val="80000"/>
                  </a:schemeClr>
                </a:solidFill>
              </a:rPr>
              <a:t>Cimate</a:t>
            </a:r>
            <a:endParaRPr lang="en-US" sz="1400" dirty="0">
              <a:solidFill>
                <a:schemeClr val="accent4">
                  <a:lumMod val="20000"/>
                  <a:lumOff val="80000"/>
                </a:schemeClr>
              </a:solidFill>
            </a:endParaRPr>
          </a:p>
          <a:p>
            <a:pPr algn="ctr"/>
            <a:r>
              <a:rPr lang="en-US" sz="1400" dirty="0">
                <a:solidFill>
                  <a:schemeClr val="accent4">
                    <a:lumMod val="20000"/>
                    <a:lumOff val="80000"/>
                  </a:schemeClr>
                </a:solidFill>
              </a:rPr>
              <a:t>neutral</a:t>
            </a:r>
          </a:p>
        </p:txBody>
      </p:sp>
      <p:sp>
        <p:nvSpPr>
          <p:cNvPr id="130" name="TextBox 129">
            <a:extLst>
              <a:ext uri="{FF2B5EF4-FFF2-40B4-BE49-F238E27FC236}">
                <a16:creationId xmlns:a16="http://schemas.microsoft.com/office/drawing/2014/main" id="{2677EF9F-8E51-B612-0D91-77F638681118}"/>
              </a:ext>
            </a:extLst>
          </p:cNvPr>
          <p:cNvSpPr txBox="1"/>
          <p:nvPr/>
        </p:nvSpPr>
        <p:spPr>
          <a:xfrm>
            <a:off x="1962197" y="5148571"/>
            <a:ext cx="980305" cy="523220"/>
          </a:xfrm>
          <a:prstGeom prst="rect">
            <a:avLst/>
          </a:prstGeom>
          <a:noFill/>
        </p:spPr>
        <p:txBody>
          <a:bodyPr wrap="square" rtlCol="0">
            <a:spAutoFit/>
          </a:bodyPr>
          <a:lstStyle/>
          <a:p>
            <a:pPr algn="ctr"/>
            <a:r>
              <a:rPr lang="en-US" sz="1400" dirty="0">
                <a:solidFill>
                  <a:schemeClr val="accent4">
                    <a:lumMod val="20000"/>
                    <a:lumOff val="80000"/>
                  </a:schemeClr>
                </a:solidFill>
              </a:rPr>
              <a:t>Clean</a:t>
            </a:r>
          </a:p>
          <a:p>
            <a:pPr algn="ctr"/>
            <a:r>
              <a:rPr lang="en-US" sz="1400" dirty="0">
                <a:solidFill>
                  <a:schemeClr val="accent4">
                    <a:lumMod val="20000"/>
                    <a:lumOff val="80000"/>
                  </a:schemeClr>
                </a:solidFill>
              </a:rPr>
              <a:t>Water</a:t>
            </a:r>
          </a:p>
        </p:txBody>
      </p:sp>
      <p:sp>
        <p:nvSpPr>
          <p:cNvPr id="131" name="TextBox 130">
            <a:extLst>
              <a:ext uri="{FF2B5EF4-FFF2-40B4-BE49-F238E27FC236}">
                <a16:creationId xmlns:a16="http://schemas.microsoft.com/office/drawing/2014/main" id="{86E44390-2E3B-32FA-2096-962650C06AF3}"/>
              </a:ext>
            </a:extLst>
          </p:cNvPr>
          <p:cNvSpPr txBox="1"/>
          <p:nvPr/>
        </p:nvSpPr>
        <p:spPr>
          <a:xfrm>
            <a:off x="2638434" y="5139379"/>
            <a:ext cx="980305" cy="523220"/>
          </a:xfrm>
          <a:prstGeom prst="rect">
            <a:avLst/>
          </a:prstGeom>
          <a:noFill/>
        </p:spPr>
        <p:txBody>
          <a:bodyPr wrap="square" rtlCol="0">
            <a:spAutoFit/>
          </a:bodyPr>
          <a:lstStyle/>
          <a:p>
            <a:pPr algn="ctr"/>
            <a:r>
              <a:rPr lang="en-US" sz="1400" dirty="0">
                <a:solidFill>
                  <a:schemeClr val="accent4">
                    <a:lumMod val="20000"/>
                    <a:lumOff val="80000"/>
                  </a:schemeClr>
                </a:solidFill>
              </a:rPr>
              <a:t>Cancer</a:t>
            </a:r>
          </a:p>
          <a:p>
            <a:pPr algn="ctr"/>
            <a:r>
              <a:rPr lang="en-US" sz="1400" dirty="0">
                <a:solidFill>
                  <a:schemeClr val="accent4">
                    <a:lumMod val="20000"/>
                    <a:lumOff val="80000"/>
                  </a:schemeClr>
                </a:solidFill>
              </a:rPr>
              <a:t>&amp; Health</a:t>
            </a:r>
          </a:p>
        </p:txBody>
      </p:sp>
      <p:sp>
        <p:nvSpPr>
          <p:cNvPr id="132" name="TextBox 131">
            <a:extLst>
              <a:ext uri="{FF2B5EF4-FFF2-40B4-BE49-F238E27FC236}">
                <a16:creationId xmlns:a16="http://schemas.microsoft.com/office/drawing/2014/main" id="{3FAD1CB2-8B3F-018F-B905-C0AC9AE73047}"/>
              </a:ext>
            </a:extLst>
          </p:cNvPr>
          <p:cNvSpPr txBox="1"/>
          <p:nvPr/>
        </p:nvSpPr>
        <p:spPr>
          <a:xfrm>
            <a:off x="4477101" y="5152853"/>
            <a:ext cx="980305" cy="523220"/>
          </a:xfrm>
          <a:prstGeom prst="rect">
            <a:avLst/>
          </a:prstGeom>
          <a:noFill/>
        </p:spPr>
        <p:txBody>
          <a:bodyPr wrap="square" rtlCol="0">
            <a:spAutoFit/>
          </a:bodyPr>
          <a:lstStyle/>
          <a:p>
            <a:pPr algn="ctr"/>
            <a:r>
              <a:rPr lang="en-US" sz="1400" dirty="0" err="1">
                <a:solidFill>
                  <a:schemeClr val="accent4">
                    <a:lumMod val="20000"/>
                    <a:lumOff val="80000"/>
                  </a:schemeClr>
                </a:solidFill>
              </a:rPr>
              <a:t>Embrance</a:t>
            </a:r>
            <a:endParaRPr lang="en-US" sz="1400" dirty="0">
              <a:solidFill>
                <a:schemeClr val="accent4">
                  <a:lumMod val="20000"/>
                  <a:lumOff val="80000"/>
                </a:schemeClr>
              </a:solidFill>
            </a:endParaRPr>
          </a:p>
          <a:p>
            <a:pPr algn="ctr"/>
            <a:r>
              <a:rPr lang="en-US" sz="1400" dirty="0">
                <a:solidFill>
                  <a:schemeClr val="accent4">
                    <a:lumMod val="20000"/>
                    <a:lumOff val="80000"/>
                  </a:schemeClr>
                </a:solidFill>
              </a:rPr>
              <a:t>Complex</a:t>
            </a:r>
          </a:p>
        </p:txBody>
      </p:sp>
      <p:sp>
        <p:nvSpPr>
          <p:cNvPr id="133" name="TextBox 132">
            <a:extLst>
              <a:ext uri="{FF2B5EF4-FFF2-40B4-BE49-F238E27FC236}">
                <a16:creationId xmlns:a16="http://schemas.microsoft.com/office/drawing/2014/main" id="{361B5952-3839-DF5D-3AEC-E21FDC33680C}"/>
              </a:ext>
            </a:extLst>
          </p:cNvPr>
          <p:cNvSpPr txBox="1"/>
          <p:nvPr/>
        </p:nvSpPr>
        <p:spPr>
          <a:xfrm>
            <a:off x="3688108" y="5139379"/>
            <a:ext cx="980305" cy="523220"/>
          </a:xfrm>
          <a:prstGeom prst="rect">
            <a:avLst/>
          </a:prstGeom>
          <a:noFill/>
        </p:spPr>
        <p:txBody>
          <a:bodyPr wrap="square" rtlCol="0">
            <a:spAutoFit/>
          </a:bodyPr>
          <a:lstStyle/>
          <a:p>
            <a:pPr algn="ctr"/>
            <a:r>
              <a:rPr lang="en-US" sz="1400" dirty="0">
                <a:solidFill>
                  <a:schemeClr val="accent4">
                    <a:lumMod val="20000"/>
                    <a:lumOff val="80000"/>
                  </a:schemeClr>
                </a:solidFill>
              </a:rPr>
              <a:t>Envision</a:t>
            </a:r>
          </a:p>
          <a:p>
            <a:pPr algn="ctr"/>
            <a:r>
              <a:rPr lang="en-US" sz="1400" dirty="0">
                <a:solidFill>
                  <a:schemeClr val="accent4">
                    <a:lumMod val="20000"/>
                    <a:lumOff val="80000"/>
                  </a:schemeClr>
                </a:solidFill>
              </a:rPr>
              <a:t>Futures</a:t>
            </a:r>
          </a:p>
        </p:txBody>
      </p:sp>
      <p:pic>
        <p:nvPicPr>
          <p:cNvPr id="134" name="Graphic 133" descr="Handshake with solid fill">
            <a:extLst>
              <a:ext uri="{FF2B5EF4-FFF2-40B4-BE49-F238E27FC236}">
                <a16:creationId xmlns:a16="http://schemas.microsoft.com/office/drawing/2014/main" id="{78CC63DB-C93D-19AA-02AF-8F5580CCC49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814766" y="4467607"/>
            <a:ext cx="889621" cy="889621"/>
          </a:xfrm>
          <a:prstGeom prst="rect">
            <a:avLst/>
          </a:prstGeom>
        </p:spPr>
      </p:pic>
      <p:sp>
        <p:nvSpPr>
          <p:cNvPr id="135" name="TextBox 134">
            <a:extLst>
              <a:ext uri="{FF2B5EF4-FFF2-40B4-BE49-F238E27FC236}">
                <a16:creationId xmlns:a16="http://schemas.microsoft.com/office/drawing/2014/main" id="{0363CBAD-221C-CD1D-2F4E-A4580A044D11}"/>
              </a:ext>
            </a:extLst>
          </p:cNvPr>
          <p:cNvSpPr txBox="1"/>
          <p:nvPr/>
        </p:nvSpPr>
        <p:spPr>
          <a:xfrm>
            <a:off x="5686159" y="5161358"/>
            <a:ext cx="980305" cy="523220"/>
          </a:xfrm>
          <a:prstGeom prst="rect">
            <a:avLst/>
          </a:prstGeom>
          <a:noFill/>
        </p:spPr>
        <p:txBody>
          <a:bodyPr wrap="square" rtlCol="0">
            <a:spAutoFit/>
          </a:bodyPr>
          <a:lstStyle/>
          <a:p>
            <a:pPr algn="ctr"/>
            <a:r>
              <a:rPr lang="en-US" sz="1400" dirty="0">
                <a:solidFill>
                  <a:schemeClr val="accent4">
                    <a:lumMod val="20000"/>
                    <a:lumOff val="80000"/>
                  </a:schemeClr>
                </a:solidFill>
              </a:rPr>
              <a:t>Value</a:t>
            </a:r>
            <a:br>
              <a:rPr lang="en-US" sz="1400" dirty="0">
                <a:solidFill>
                  <a:schemeClr val="accent4">
                    <a:lumMod val="20000"/>
                    <a:lumOff val="80000"/>
                  </a:schemeClr>
                </a:solidFill>
              </a:rPr>
            </a:br>
            <a:r>
              <a:rPr lang="en-US" sz="1400" dirty="0">
                <a:solidFill>
                  <a:schemeClr val="accent4">
                    <a:lumMod val="20000"/>
                    <a:lumOff val="80000"/>
                  </a:schemeClr>
                </a:solidFill>
              </a:rPr>
              <a:t>Nature</a:t>
            </a:r>
          </a:p>
        </p:txBody>
      </p:sp>
      <p:sp>
        <p:nvSpPr>
          <p:cNvPr id="136" name="TextBox 135">
            <a:extLst>
              <a:ext uri="{FF2B5EF4-FFF2-40B4-BE49-F238E27FC236}">
                <a16:creationId xmlns:a16="http://schemas.microsoft.com/office/drawing/2014/main" id="{DCA39733-323A-2345-CE9E-E179A5C05EB6}"/>
              </a:ext>
            </a:extLst>
          </p:cNvPr>
          <p:cNvSpPr txBox="1"/>
          <p:nvPr/>
        </p:nvSpPr>
        <p:spPr>
          <a:xfrm>
            <a:off x="5107013" y="5153030"/>
            <a:ext cx="980305" cy="523220"/>
          </a:xfrm>
          <a:prstGeom prst="rect">
            <a:avLst/>
          </a:prstGeom>
          <a:noFill/>
        </p:spPr>
        <p:txBody>
          <a:bodyPr wrap="square" rtlCol="0">
            <a:spAutoFit/>
          </a:bodyPr>
          <a:lstStyle/>
          <a:p>
            <a:pPr algn="ctr"/>
            <a:r>
              <a:rPr lang="en-US" sz="1400" dirty="0">
                <a:solidFill>
                  <a:schemeClr val="accent4">
                    <a:lumMod val="20000"/>
                    <a:lumOff val="80000"/>
                  </a:schemeClr>
                </a:solidFill>
              </a:rPr>
              <a:t>Take</a:t>
            </a:r>
          </a:p>
          <a:p>
            <a:pPr algn="ctr"/>
            <a:r>
              <a:rPr lang="en-US" sz="1400" dirty="0">
                <a:solidFill>
                  <a:schemeClr val="accent4">
                    <a:lumMod val="20000"/>
                    <a:lumOff val="80000"/>
                  </a:schemeClr>
                </a:solidFill>
              </a:rPr>
              <a:t>action</a:t>
            </a:r>
          </a:p>
        </p:txBody>
      </p:sp>
      <p:sp>
        <p:nvSpPr>
          <p:cNvPr id="3" name="Oval 2">
            <a:extLst>
              <a:ext uri="{FF2B5EF4-FFF2-40B4-BE49-F238E27FC236}">
                <a16:creationId xmlns:a16="http://schemas.microsoft.com/office/drawing/2014/main" id="{7A762C64-2973-AFA2-E10D-6C5849DF3145}"/>
              </a:ext>
            </a:extLst>
          </p:cNvPr>
          <p:cNvSpPr/>
          <p:nvPr/>
        </p:nvSpPr>
        <p:spPr>
          <a:xfrm>
            <a:off x="6961333" y="4567694"/>
            <a:ext cx="775131" cy="709243"/>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E0B27814-C20A-D14B-3ED7-C3673AA021DF}"/>
              </a:ext>
            </a:extLst>
          </p:cNvPr>
          <p:cNvSpPr/>
          <p:nvPr/>
        </p:nvSpPr>
        <p:spPr>
          <a:xfrm>
            <a:off x="7863240" y="4548462"/>
            <a:ext cx="775131" cy="709243"/>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FD5DC85F-5917-279E-3F82-9E839A7FE4AD}"/>
              </a:ext>
            </a:extLst>
          </p:cNvPr>
          <p:cNvSpPr/>
          <p:nvPr/>
        </p:nvSpPr>
        <p:spPr>
          <a:xfrm>
            <a:off x="8789450" y="4547138"/>
            <a:ext cx="775131" cy="709243"/>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45DDD6CB-58D3-6A86-C215-EFD276E66EC0}"/>
              </a:ext>
            </a:extLst>
          </p:cNvPr>
          <p:cNvSpPr/>
          <p:nvPr/>
        </p:nvSpPr>
        <p:spPr>
          <a:xfrm>
            <a:off x="4604022" y="4595807"/>
            <a:ext cx="586567" cy="616806"/>
          </a:xfrm>
          <a:prstGeom prst="ellipse">
            <a:avLst/>
          </a:prstGeom>
          <a:blipFill>
            <a:blip r:embed="rId2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9512A198-59AC-3E03-87FC-E4A7B04B5590}"/>
              </a:ext>
            </a:extLst>
          </p:cNvPr>
          <p:cNvPicPr>
            <a:picLocks noChangeAspect="1"/>
          </p:cNvPicPr>
          <p:nvPr/>
        </p:nvPicPr>
        <p:blipFill>
          <a:blip r:embed="rId21"/>
          <a:stretch>
            <a:fillRect/>
          </a:stretch>
        </p:blipFill>
        <p:spPr>
          <a:xfrm>
            <a:off x="7934267" y="5928510"/>
            <a:ext cx="770120" cy="768373"/>
          </a:xfrm>
          <a:prstGeom prst="rect">
            <a:avLst/>
          </a:prstGeom>
        </p:spPr>
      </p:pic>
    </p:spTree>
    <p:extLst>
      <p:ext uri="{BB962C8B-B14F-4D97-AF65-F5344CB8AC3E}">
        <p14:creationId xmlns:p14="http://schemas.microsoft.com/office/powerpoint/2010/main" val="18580778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5E891A1-D2C4-A939-B199-7CAD6CF78271}"/>
              </a:ext>
            </a:extLst>
          </p:cNvPr>
          <p:cNvSpPr/>
          <p:nvPr/>
        </p:nvSpPr>
        <p:spPr>
          <a:xfrm>
            <a:off x="-12904" y="6100933"/>
            <a:ext cx="9918903" cy="802632"/>
          </a:xfrm>
          <a:prstGeom prst="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FBC0F2A-648B-2097-B585-5E3CFE898229}"/>
              </a:ext>
            </a:extLst>
          </p:cNvPr>
          <p:cNvSpPr/>
          <p:nvPr/>
        </p:nvSpPr>
        <p:spPr>
          <a:xfrm>
            <a:off x="-12903" y="568423"/>
            <a:ext cx="9918903" cy="5578813"/>
          </a:xfrm>
          <a:prstGeom prst="rect">
            <a:avLst/>
          </a:prstGeom>
          <a:gradFill>
            <a:gsLst>
              <a:gs pos="0">
                <a:srgbClr val="F475A6"/>
              </a:gs>
              <a:gs pos="42000">
                <a:srgbClr val="E8494D"/>
              </a:gs>
              <a:gs pos="100000">
                <a:srgbClr val="FC9319"/>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EB6852A-6C26-CAEC-7E2F-22A2BFABFF9C}"/>
              </a:ext>
            </a:extLst>
          </p:cNvPr>
          <p:cNvSpPr txBox="1"/>
          <p:nvPr/>
        </p:nvSpPr>
        <p:spPr>
          <a:xfrm>
            <a:off x="10555593" y="-1231313"/>
            <a:ext cx="184731" cy="369332"/>
          </a:xfrm>
          <a:prstGeom prst="rect">
            <a:avLst/>
          </a:prstGeom>
          <a:solidFill>
            <a:schemeClr val="accent2"/>
          </a:solidFill>
        </p:spPr>
        <p:txBody>
          <a:bodyPr wrap="none" rtlCol="0">
            <a:spAutoFit/>
          </a:bodyPr>
          <a:lstStyle/>
          <a:p>
            <a:endParaRPr lang="en-US"/>
          </a:p>
        </p:txBody>
      </p:sp>
      <p:grpSp>
        <p:nvGrpSpPr>
          <p:cNvPr id="22" name="Group 21">
            <a:extLst>
              <a:ext uri="{FF2B5EF4-FFF2-40B4-BE49-F238E27FC236}">
                <a16:creationId xmlns:a16="http://schemas.microsoft.com/office/drawing/2014/main" id="{41708288-34DD-7685-54F3-FCD2AEDFF506}"/>
              </a:ext>
            </a:extLst>
          </p:cNvPr>
          <p:cNvGrpSpPr/>
          <p:nvPr/>
        </p:nvGrpSpPr>
        <p:grpSpPr>
          <a:xfrm>
            <a:off x="5312924" y="3197971"/>
            <a:ext cx="4343783" cy="2661095"/>
            <a:chOff x="5309736" y="3392623"/>
            <a:chExt cx="4192073" cy="2033650"/>
          </a:xfrm>
        </p:grpSpPr>
        <p:sp>
          <p:nvSpPr>
            <p:cNvPr id="23" name="Rounded Rectangle 22">
              <a:extLst>
                <a:ext uri="{FF2B5EF4-FFF2-40B4-BE49-F238E27FC236}">
                  <a16:creationId xmlns:a16="http://schemas.microsoft.com/office/drawing/2014/main" id="{B2FC3173-EA6C-6C25-CF77-A98E33E595EB}"/>
                </a:ext>
              </a:extLst>
            </p:cNvPr>
            <p:cNvSpPr/>
            <p:nvPr/>
          </p:nvSpPr>
          <p:spPr>
            <a:xfrm>
              <a:off x="5309736" y="3398013"/>
              <a:ext cx="4134544" cy="202826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C598430-8F56-FDC3-7041-124FEA7877D4}"/>
                </a:ext>
              </a:extLst>
            </p:cNvPr>
            <p:cNvSpPr/>
            <p:nvPr/>
          </p:nvSpPr>
          <p:spPr>
            <a:xfrm>
              <a:off x="5407314" y="3392623"/>
              <a:ext cx="4094495" cy="16660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rgbClr val="4A65D9"/>
                  </a:solidFill>
                </a:rPr>
                <a:t>Next Challenges and Strategies:</a:t>
              </a:r>
            </a:p>
            <a:p>
              <a:r>
                <a:rPr lang="en-US" sz="1400" dirty="0">
                  <a:solidFill>
                    <a:schemeClr val="tx1">
                      <a:lumMod val="95000"/>
                      <a:lumOff val="5000"/>
                    </a:schemeClr>
                  </a:solidFill>
                </a:rPr>
                <a:t>Half of the students had low science capital in all dimensions. </a:t>
              </a:r>
              <a:r>
                <a:rPr lang="en-GB" sz="1400" dirty="0">
                  <a:solidFill>
                    <a:schemeClr val="tx1">
                      <a:lumMod val="95000"/>
                      <a:lumOff val="5000"/>
                    </a:schemeClr>
                  </a:solidFill>
                </a:rPr>
                <a:t>60% considered science enjoyable and fun, but there were 32% who would not like to be seen as an expert in science nor to have a job that uses science.</a:t>
              </a:r>
            </a:p>
            <a:p>
              <a:r>
                <a:rPr lang="en-GB" sz="1400" b="1" dirty="0">
                  <a:solidFill>
                    <a:srgbClr val="4A65D9"/>
                  </a:solidFill>
                </a:rPr>
                <a:t>Next Steps:</a:t>
              </a:r>
            </a:p>
            <a:p>
              <a:r>
                <a:rPr lang="en-GB" sz="1400" dirty="0">
                  <a:solidFill>
                    <a:schemeClr val="tx1">
                      <a:lumMod val="95000"/>
                      <a:lumOff val="5000"/>
                    </a:schemeClr>
                  </a:solidFill>
                </a:rPr>
                <a:t>Support teachers with coaches, resources, examples of</a:t>
              </a:r>
              <a:br>
                <a:rPr lang="en-GB" sz="1400" dirty="0">
                  <a:solidFill>
                    <a:schemeClr val="tx1">
                      <a:lumMod val="95000"/>
                      <a:lumOff val="5000"/>
                    </a:schemeClr>
                  </a:solidFill>
                </a:rPr>
              </a:br>
              <a:r>
                <a:rPr lang="en-GB" sz="1400" dirty="0">
                  <a:solidFill>
                    <a:schemeClr val="tx1">
                      <a:lumMod val="95000"/>
                      <a:lumOff val="5000"/>
                    </a:schemeClr>
                  </a:solidFill>
                </a:rPr>
                <a:t>best practices and policy recommendations. </a:t>
              </a:r>
            </a:p>
            <a:p>
              <a:r>
                <a:rPr lang="en-GB" sz="1400" dirty="0">
                  <a:solidFill>
                    <a:schemeClr val="tx1">
                      <a:lumMod val="95000"/>
                      <a:lumOff val="5000"/>
                    </a:schemeClr>
                  </a:solidFill>
                </a:rPr>
                <a:t>Help </a:t>
              </a:r>
              <a:r>
                <a:rPr lang="en-US" sz="1400" dirty="0">
                  <a:solidFill>
                    <a:schemeClr val="tx1">
                      <a:lumMod val="95000"/>
                      <a:lumOff val="5000"/>
                    </a:schemeClr>
                  </a:solidFill>
                </a:rPr>
                <a:t>students increase their confidence in science </a:t>
              </a:r>
              <a:r>
                <a:rPr lang="en-GB" sz="1400" dirty="0">
                  <a:solidFill>
                    <a:schemeClr val="tx1">
                      <a:lumMod val="95000"/>
                      <a:lumOff val="5000"/>
                    </a:schemeClr>
                  </a:solidFill>
                </a:rPr>
                <a:t>with the CARE-KNOW-DO framework  for them to acquire, apply, transfer and master science knowledge and skills to solve real-life problems.</a:t>
              </a:r>
              <a:endParaRPr lang="en-US" sz="1400" dirty="0">
                <a:solidFill>
                  <a:schemeClr val="tx1">
                    <a:lumMod val="95000"/>
                    <a:lumOff val="5000"/>
                  </a:schemeClr>
                </a:solidFill>
              </a:endParaRPr>
            </a:p>
            <a:p>
              <a:pPr marL="285750" indent="-285750">
                <a:buFontTx/>
                <a:buChar char="-"/>
              </a:pPr>
              <a:endParaRPr lang="en-GB" sz="1400" dirty="0">
                <a:solidFill>
                  <a:schemeClr val="tx1">
                    <a:lumMod val="95000"/>
                    <a:lumOff val="5000"/>
                  </a:schemeClr>
                </a:solidFill>
              </a:endParaRPr>
            </a:p>
          </p:txBody>
        </p:sp>
      </p:grpSp>
      <p:grpSp>
        <p:nvGrpSpPr>
          <p:cNvPr id="25" name="Group 24">
            <a:extLst>
              <a:ext uri="{FF2B5EF4-FFF2-40B4-BE49-F238E27FC236}">
                <a16:creationId xmlns:a16="http://schemas.microsoft.com/office/drawing/2014/main" id="{1D631045-787D-7DDE-E296-E995ED17359A}"/>
              </a:ext>
            </a:extLst>
          </p:cNvPr>
          <p:cNvGrpSpPr/>
          <p:nvPr/>
        </p:nvGrpSpPr>
        <p:grpSpPr>
          <a:xfrm>
            <a:off x="318444" y="3198530"/>
            <a:ext cx="4884763" cy="2654042"/>
            <a:chOff x="322209" y="3381852"/>
            <a:chExt cx="4884763" cy="2109219"/>
          </a:xfrm>
        </p:grpSpPr>
        <p:sp>
          <p:nvSpPr>
            <p:cNvPr id="26" name="Rounded Rectangle 25">
              <a:extLst>
                <a:ext uri="{FF2B5EF4-FFF2-40B4-BE49-F238E27FC236}">
                  <a16:creationId xmlns:a16="http://schemas.microsoft.com/office/drawing/2014/main" id="{9FBE2BBD-420D-B3CA-7E43-315A9A01465E}"/>
                </a:ext>
              </a:extLst>
            </p:cNvPr>
            <p:cNvSpPr/>
            <p:nvPr/>
          </p:nvSpPr>
          <p:spPr>
            <a:xfrm>
              <a:off x="337081" y="3381852"/>
              <a:ext cx="4748917" cy="21092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12557D30-97B4-C238-5A6D-317A7EC986F3}"/>
                </a:ext>
              </a:extLst>
            </p:cNvPr>
            <p:cNvSpPr/>
            <p:nvPr/>
          </p:nvSpPr>
          <p:spPr>
            <a:xfrm>
              <a:off x="322209" y="3491483"/>
              <a:ext cx="4884763" cy="1696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rgbClr val="4A65D9"/>
                  </a:solidFill>
                </a:rPr>
                <a:t>Preliminary Results  (Jan-Dez 2021)</a:t>
              </a:r>
              <a:br>
                <a:rPr lang="en-US" sz="1600" b="1" dirty="0">
                  <a:solidFill>
                    <a:srgbClr val="4A65D9"/>
                  </a:solidFill>
                </a:rPr>
              </a:br>
              <a:br>
                <a:rPr lang="en-US" sz="1600" b="1" dirty="0">
                  <a:solidFill>
                    <a:srgbClr val="4A65D9"/>
                  </a:solidFill>
                </a:rPr>
              </a:br>
              <a:r>
                <a:rPr lang="en-GB" sz="1400" dirty="0">
                  <a:solidFill>
                    <a:schemeClr val="tx1">
                      <a:lumMod val="75000"/>
                      <a:lumOff val="25000"/>
                    </a:schemeClr>
                  </a:solidFill>
                </a:rPr>
                <a:t>12 sets of resources for teachers, learners, scientists &amp; families </a:t>
              </a:r>
            </a:p>
            <a:p>
              <a:r>
                <a:rPr lang="en-GB" sz="1400" dirty="0">
                  <a:solidFill>
                    <a:schemeClr val="tx1">
                      <a:lumMod val="75000"/>
                      <a:lumOff val="25000"/>
                    </a:schemeClr>
                  </a:solidFill>
                </a:rPr>
                <a:t>57 best practices, 198 teachers, 36 scientists, 22 ambassadors</a:t>
              </a:r>
            </a:p>
            <a:p>
              <a:r>
                <a:rPr lang="en-US" sz="1400" dirty="0">
                  <a:solidFill>
                    <a:schemeClr val="tx1">
                      <a:lumMod val="75000"/>
                      <a:lumOff val="25000"/>
                    </a:schemeClr>
                  </a:solidFill>
                </a:rPr>
                <a:t>1359 students completed OS projects and evaluation:</a:t>
              </a:r>
            </a:p>
            <a:p>
              <a:r>
                <a:rPr lang="en-US" sz="1400" dirty="0">
                  <a:solidFill>
                    <a:schemeClr val="tx1">
                      <a:lumMod val="75000"/>
                      <a:lumOff val="25000"/>
                    </a:schemeClr>
                  </a:solidFill>
                </a:rPr>
                <a:t>            735 felt confident that did well in their science project</a:t>
              </a:r>
            </a:p>
            <a:p>
              <a:r>
                <a:rPr lang="en-US" sz="1400" dirty="0">
                  <a:solidFill>
                    <a:schemeClr val="tx1">
                      <a:lumMod val="75000"/>
                      <a:lumOff val="25000"/>
                    </a:schemeClr>
                  </a:solidFill>
                </a:rPr>
                <a:t>            542 felt confident talking about science</a:t>
              </a:r>
            </a:p>
            <a:p>
              <a:r>
                <a:rPr lang="en-US" sz="1400" dirty="0">
                  <a:solidFill>
                    <a:schemeClr val="tx1">
                      <a:lumMod val="75000"/>
                      <a:lumOff val="25000"/>
                    </a:schemeClr>
                  </a:solidFill>
                </a:rPr>
                <a:t>            537 felt confident about their knowledge in science</a:t>
              </a:r>
              <a:br>
                <a:rPr lang="en-US" sz="1400" dirty="0">
                  <a:solidFill>
                    <a:schemeClr val="tx1">
                      <a:lumMod val="75000"/>
                      <a:lumOff val="25000"/>
                    </a:schemeClr>
                  </a:solidFill>
                </a:rPr>
              </a:br>
              <a:r>
                <a:rPr lang="en-US" sz="1400" dirty="0">
                  <a:solidFill>
                    <a:schemeClr val="tx1">
                      <a:lumMod val="75000"/>
                      <a:lumOff val="25000"/>
                    </a:schemeClr>
                  </a:solidFill>
                </a:rPr>
                <a:t>            549 would like to be seen as an expert in science</a:t>
              </a:r>
            </a:p>
            <a:p>
              <a:r>
                <a:rPr lang="en-US" sz="1400" dirty="0">
                  <a:solidFill>
                    <a:schemeClr val="tx1">
                      <a:lumMod val="75000"/>
                      <a:lumOff val="25000"/>
                    </a:schemeClr>
                  </a:solidFill>
                </a:rPr>
                <a:t>            540 would like to have a job that uses science</a:t>
              </a:r>
            </a:p>
            <a:p>
              <a:r>
                <a:rPr lang="en-US" sz="1400" dirty="0">
                  <a:solidFill>
                    <a:schemeClr val="tx1">
                      <a:lumMod val="75000"/>
                      <a:lumOff val="25000"/>
                    </a:schemeClr>
                  </a:solidFill>
                </a:rPr>
                <a:t>            (66% were girls)</a:t>
              </a:r>
            </a:p>
          </p:txBody>
        </p:sp>
      </p:grpSp>
      <p:pic>
        <p:nvPicPr>
          <p:cNvPr id="28" name="Graphic 27" descr="Wolf outline">
            <a:extLst>
              <a:ext uri="{FF2B5EF4-FFF2-40B4-BE49-F238E27FC236}">
                <a16:creationId xmlns:a16="http://schemas.microsoft.com/office/drawing/2014/main" id="{841E74E1-B46A-795A-1E8F-3E5F897881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45111" y="860302"/>
            <a:ext cx="685621" cy="685621"/>
          </a:xfrm>
          <a:prstGeom prst="rect">
            <a:avLst/>
          </a:prstGeom>
        </p:spPr>
      </p:pic>
      <p:pic>
        <p:nvPicPr>
          <p:cNvPr id="29" name="Graphic 28" descr="Sustainability outline">
            <a:extLst>
              <a:ext uri="{FF2B5EF4-FFF2-40B4-BE49-F238E27FC236}">
                <a16:creationId xmlns:a16="http://schemas.microsoft.com/office/drawing/2014/main" id="{3D447748-8BD1-65D0-8AC7-D292C0EDA5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87853" y="858166"/>
            <a:ext cx="661788" cy="661788"/>
          </a:xfrm>
          <a:prstGeom prst="rect">
            <a:avLst/>
          </a:prstGeom>
        </p:spPr>
      </p:pic>
      <p:pic>
        <p:nvPicPr>
          <p:cNvPr id="30" name="Graphic 29" descr="Lightbulb outline">
            <a:extLst>
              <a:ext uri="{FF2B5EF4-FFF2-40B4-BE49-F238E27FC236}">
                <a16:creationId xmlns:a16="http://schemas.microsoft.com/office/drawing/2014/main" id="{484A7859-2AA1-D1CD-090A-AB3F9324C09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39288" y="882518"/>
            <a:ext cx="628978" cy="628978"/>
          </a:xfrm>
          <a:prstGeom prst="rect">
            <a:avLst/>
          </a:prstGeom>
        </p:spPr>
      </p:pic>
      <p:pic>
        <p:nvPicPr>
          <p:cNvPr id="32" name="Graphic 31" descr="Germ outline">
            <a:extLst>
              <a:ext uri="{FF2B5EF4-FFF2-40B4-BE49-F238E27FC236}">
                <a16:creationId xmlns:a16="http://schemas.microsoft.com/office/drawing/2014/main" id="{026E1D7B-661E-D93E-9B70-94387CCBA18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02960" y="2077917"/>
            <a:ext cx="628978" cy="628978"/>
          </a:xfrm>
          <a:prstGeom prst="rect">
            <a:avLst/>
          </a:prstGeom>
        </p:spPr>
      </p:pic>
      <p:grpSp>
        <p:nvGrpSpPr>
          <p:cNvPr id="44" name="Group 43">
            <a:extLst>
              <a:ext uri="{FF2B5EF4-FFF2-40B4-BE49-F238E27FC236}">
                <a16:creationId xmlns:a16="http://schemas.microsoft.com/office/drawing/2014/main" id="{307C3A43-76C0-E437-1395-A0F486674016}"/>
              </a:ext>
            </a:extLst>
          </p:cNvPr>
          <p:cNvGrpSpPr/>
          <p:nvPr/>
        </p:nvGrpSpPr>
        <p:grpSpPr>
          <a:xfrm>
            <a:off x="2986986" y="850659"/>
            <a:ext cx="792474" cy="628275"/>
            <a:chOff x="10838289" y="29467084"/>
            <a:chExt cx="2125984" cy="2125984"/>
          </a:xfrm>
          <a:solidFill>
            <a:schemeClr val="accent4">
              <a:lumMod val="20000"/>
              <a:lumOff val="80000"/>
            </a:schemeClr>
          </a:solidFill>
        </p:grpSpPr>
        <p:pic>
          <p:nvPicPr>
            <p:cNvPr id="45" name="Graphic 44" descr="Microscope outline">
              <a:extLst>
                <a:ext uri="{FF2B5EF4-FFF2-40B4-BE49-F238E27FC236}">
                  <a16:creationId xmlns:a16="http://schemas.microsoft.com/office/drawing/2014/main" id="{E3546EA4-BE9D-CD15-722D-ACD42EDC62C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38289" y="29467084"/>
              <a:ext cx="2125984" cy="2125984"/>
            </a:xfrm>
            <a:prstGeom prst="rect">
              <a:avLst/>
            </a:prstGeom>
          </p:spPr>
        </p:pic>
        <p:pic>
          <p:nvPicPr>
            <p:cNvPr id="46" name="Graphic 45" descr="Adhesive Bandage outline">
              <a:extLst>
                <a:ext uri="{FF2B5EF4-FFF2-40B4-BE49-F238E27FC236}">
                  <a16:creationId xmlns:a16="http://schemas.microsoft.com/office/drawing/2014/main" id="{ABDE26CA-A145-0C49-ABD0-CE7D0B7C0527}"/>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40596" t="39268" r="38411" b="38449"/>
            <a:stretch/>
          </p:blipFill>
          <p:spPr>
            <a:xfrm rot="2416611">
              <a:off x="11088803" y="30687220"/>
              <a:ext cx="563499" cy="598112"/>
            </a:xfrm>
            <a:prstGeom prst="rect">
              <a:avLst/>
            </a:prstGeom>
          </p:spPr>
        </p:pic>
      </p:grpSp>
      <p:sp>
        <p:nvSpPr>
          <p:cNvPr id="47" name="TextBox 46">
            <a:extLst>
              <a:ext uri="{FF2B5EF4-FFF2-40B4-BE49-F238E27FC236}">
                <a16:creationId xmlns:a16="http://schemas.microsoft.com/office/drawing/2014/main" id="{3E18AC2B-2547-78B9-08E4-E7A3D27B62B3}"/>
              </a:ext>
            </a:extLst>
          </p:cNvPr>
          <p:cNvSpPr txBox="1"/>
          <p:nvPr/>
        </p:nvSpPr>
        <p:spPr>
          <a:xfrm>
            <a:off x="1573481" y="1424770"/>
            <a:ext cx="1361481" cy="523220"/>
          </a:xfrm>
          <a:prstGeom prst="rect">
            <a:avLst/>
          </a:prstGeom>
          <a:noFill/>
        </p:spPr>
        <p:txBody>
          <a:bodyPr wrap="square" rtlCol="0">
            <a:spAutoFit/>
          </a:bodyPr>
          <a:lstStyle/>
          <a:p>
            <a:pPr algn="ctr"/>
            <a:r>
              <a:rPr lang="en-US" sz="1400" dirty="0">
                <a:solidFill>
                  <a:schemeClr val="bg1"/>
                </a:solidFill>
              </a:rPr>
              <a:t>Return</a:t>
            </a:r>
          </a:p>
          <a:p>
            <a:r>
              <a:rPr lang="en-US" sz="1400" dirty="0">
                <a:solidFill>
                  <a:schemeClr val="bg1"/>
                </a:solidFill>
              </a:rPr>
              <a:t>extinct animals            </a:t>
            </a:r>
          </a:p>
        </p:txBody>
      </p:sp>
      <p:sp>
        <p:nvSpPr>
          <p:cNvPr id="52" name="TextBox 51">
            <a:extLst>
              <a:ext uri="{FF2B5EF4-FFF2-40B4-BE49-F238E27FC236}">
                <a16:creationId xmlns:a16="http://schemas.microsoft.com/office/drawing/2014/main" id="{3E2E09C1-39EA-2A57-A740-2CC8D19F62E2}"/>
              </a:ext>
            </a:extLst>
          </p:cNvPr>
          <p:cNvSpPr txBox="1"/>
          <p:nvPr/>
        </p:nvSpPr>
        <p:spPr>
          <a:xfrm>
            <a:off x="1621228" y="2586309"/>
            <a:ext cx="1375454" cy="523220"/>
          </a:xfrm>
          <a:prstGeom prst="rect">
            <a:avLst/>
          </a:prstGeom>
          <a:noFill/>
        </p:spPr>
        <p:txBody>
          <a:bodyPr wrap="square">
            <a:spAutoFit/>
          </a:bodyPr>
          <a:lstStyle/>
          <a:p>
            <a:pPr algn="ctr"/>
            <a:r>
              <a:rPr lang="en-US" sz="1400" dirty="0">
                <a:solidFill>
                  <a:schemeClr val="bg1"/>
                </a:solidFill>
              </a:rPr>
              <a:t>Decide about</a:t>
            </a:r>
            <a:br>
              <a:rPr lang="en-US" sz="1400" dirty="0">
                <a:solidFill>
                  <a:schemeClr val="bg1"/>
                </a:solidFill>
              </a:rPr>
            </a:br>
            <a:r>
              <a:rPr lang="en-US" sz="1400" dirty="0">
                <a:solidFill>
                  <a:schemeClr val="bg1"/>
                </a:solidFill>
              </a:rPr>
              <a:t>transplants</a:t>
            </a:r>
          </a:p>
        </p:txBody>
      </p:sp>
      <p:sp>
        <p:nvSpPr>
          <p:cNvPr id="53" name="TextBox 52">
            <a:extLst>
              <a:ext uri="{FF2B5EF4-FFF2-40B4-BE49-F238E27FC236}">
                <a16:creationId xmlns:a16="http://schemas.microsoft.com/office/drawing/2014/main" id="{9397D524-8367-322F-158D-5967DADDCD85}"/>
              </a:ext>
            </a:extLst>
          </p:cNvPr>
          <p:cNvSpPr txBox="1"/>
          <p:nvPr/>
        </p:nvSpPr>
        <p:spPr>
          <a:xfrm>
            <a:off x="3763918" y="1404650"/>
            <a:ext cx="1333339" cy="523220"/>
          </a:xfrm>
          <a:prstGeom prst="rect">
            <a:avLst/>
          </a:prstGeom>
          <a:noFill/>
        </p:spPr>
        <p:txBody>
          <a:bodyPr wrap="square">
            <a:spAutoFit/>
          </a:bodyPr>
          <a:lstStyle/>
          <a:p>
            <a:pPr algn="ctr"/>
            <a:r>
              <a:rPr lang="en-US" sz="1400" dirty="0">
                <a:solidFill>
                  <a:schemeClr val="bg1"/>
                </a:solidFill>
              </a:rPr>
              <a:t>Promote </a:t>
            </a:r>
            <a:br>
              <a:rPr lang="en-US" sz="1400" dirty="0">
                <a:solidFill>
                  <a:schemeClr val="bg1"/>
                </a:solidFill>
              </a:rPr>
            </a:br>
            <a:r>
              <a:rPr lang="en-US" sz="1400" dirty="0">
                <a:solidFill>
                  <a:schemeClr val="bg1"/>
                </a:solidFill>
              </a:rPr>
              <a:t>energy-saving </a:t>
            </a:r>
          </a:p>
        </p:txBody>
      </p:sp>
      <p:sp>
        <p:nvSpPr>
          <p:cNvPr id="54" name="TextBox 53">
            <a:extLst>
              <a:ext uri="{FF2B5EF4-FFF2-40B4-BE49-F238E27FC236}">
                <a16:creationId xmlns:a16="http://schemas.microsoft.com/office/drawing/2014/main" id="{EB2BD5A6-3481-7EC8-C01E-EF3C1EB2DDA1}"/>
              </a:ext>
            </a:extLst>
          </p:cNvPr>
          <p:cNvSpPr txBox="1"/>
          <p:nvPr/>
        </p:nvSpPr>
        <p:spPr>
          <a:xfrm>
            <a:off x="2733966" y="1420421"/>
            <a:ext cx="1239911" cy="523220"/>
          </a:xfrm>
          <a:prstGeom prst="rect">
            <a:avLst/>
          </a:prstGeom>
          <a:noFill/>
        </p:spPr>
        <p:txBody>
          <a:bodyPr wrap="square">
            <a:spAutoFit/>
          </a:bodyPr>
          <a:lstStyle/>
          <a:p>
            <a:pPr algn="ctr"/>
            <a:r>
              <a:rPr lang="en-US" sz="1400" dirty="0">
                <a:solidFill>
                  <a:schemeClr val="bg1"/>
                </a:solidFill>
              </a:rPr>
              <a:t>Reduce</a:t>
            </a:r>
          </a:p>
          <a:p>
            <a:pPr algn="ctr"/>
            <a:r>
              <a:rPr lang="en-US" sz="1400" dirty="0">
                <a:solidFill>
                  <a:schemeClr val="bg1"/>
                </a:solidFill>
              </a:rPr>
              <a:t>microplastics </a:t>
            </a:r>
          </a:p>
        </p:txBody>
      </p:sp>
      <p:sp>
        <p:nvSpPr>
          <p:cNvPr id="55" name="TextBox 54">
            <a:extLst>
              <a:ext uri="{FF2B5EF4-FFF2-40B4-BE49-F238E27FC236}">
                <a16:creationId xmlns:a16="http://schemas.microsoft.com/office/drawing/2014/main" id="{C606660E-58FD-B636-0046-7B7A30BB5ABB}"/>
              </a:ext>
            </a:extLst>
          </p:cNvPr>
          <p:cNvSpPr txBox="1"/>
          <p:nvPr/>
        </p:nvSpPr>
        <p:spPr>
          <a:xfrm>
            <a:off x="5966608" y="1448527"/>
            <a:ext cx="1239912" cy="523220"/>
          </a:xfrm>
          <a:prstGeom prst="rect">
            <a:avLst/>
          </a:prstGeom>
          <a:noFill/>
        </p:spPr>
        <p:txBody>
          <a:bodyPr wrap="square">
            <a:spAutoFit/>
          </a:bodyPr>
          <a:lstStyle/>
          <a:p>
            <a:pPr algn="ctr"/>
            <a:r>
              <a:rPr lang="en-US" sz="1400" dirty="0">
                <a:solidFill>
                  <a:schemeClr val="bg1"/>
                </a:solidFill>
              </a:rPr>
              <a:t>Reach </a:t>
            </a:r>
            <a:br>
              <a:rPr lang="en-US" sz="1400" dirty="0">
                <a:solidFill>
                  <a:schemeClr val="bg1"/>
                </a:solidFill>
              </a:rPr>
            </a:br>
            <a:r>
              <a:rPr lang="en-US" sz="1400" dirty="0">
                <a:solidFill>
                  <a:schemeClr val="bg1"/>
                </a:solidFill>
              </a:rPr>
              <a:t>carbon zero </a:t>
            </a:r>
          </a:p>
        </p:txBody>
      </p:sp>
      <p:sp>
        <p:nvSpPr>
          <p:cNvPr id="56" name="TextBox 55">
            <a:extLst>
              <a:ext uri="{FF2B5EF4-FFF2-40B4-BE49-F238E27FC236}">
                <a16:creationId xmlns:a16="http://schemas.microsoft.com/office/drawing/2014/main" id="{0273829E-2C03-5AC4-AA54-525C0E642233}"/>
              </a:ext>
            </a:extLst>
          </p:cNvPr>
          <p:cNvSpPr txBox="1"/>
          <p:nvPr/>
        </p:nvSpPr>
        <p:spPr>
          <a:xfrm>
            <a:off x="2668635" y="579968"/>
            <a:ext cx="4519553" cy="369332"/>
          </a:xfrm>
          <a:prstGeom prst="rect">
            <a:avLst/>
          </a:prstGeom>
          <a:noFill/>
        </p:spPr>
        <p:txBody>
          <a:bodyPr wrap="square" rtlCol="0">
            <a:spAutoFit/>
          </a:bodyPr>
          <a:lstStyle/>
          <a:p>
            <a:pPr algn="ctr"/>
            <a:r>
              <a:rPr lang="en-US" b="1" dirty="0">
                <a:solidFill>
                  <a:schemeClr val="bg1"/>
                </a:solidFill>
              </a:rPr>
              <a:t>Open Educational Resources  (sample)  </a:t>
            </a:r>
          </a:p>
        </p:txBody>
      </p:sp>
      <p:pic>
        <p:nvPicPr>
          <p:cNvPr id="57" name="Graphic 56" descr="Map with pin outline">
            <a:extLst>
              <a:ext uri="{FF2B5EF4-FFF2-40B4-BE49-F238E27FC236}">
                <a16:creationId xmlns:a16="http://schemas.microsoft.com/office/drawing/2014/main" id="{2B8ED103-244E-6002-91EE-5069F15E9D7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241361" y="766636"/>
            <a:ext cx="776567" cy="823981"/>
          </a:xfrm>
          <a:prstGeom prst="rect">
            <a:avLst/>
          </a:prstGeom>
        </p:spPr>
      </p:pic>
      <p:sp>
        <p:nvSpPr>
          <p:cNvPr id="58" name="TextBox 57">
            <a:extLst>
              <a:ext uri="{FF2B5EF4-FFF2-40B4-BE49-F238E27FC236}">
                <a16:creationId xmlns:a16="http://schemas.microsoft.com/office/drawing/2014/main" id="{81E7BAE9-5EDA-98A2-5BF8-1482554FEBF8}"/>
              </a:ext>
            </a:extLst>
          </p:cNvPr>
          <p:cNvSpPr txBox="1"/>
          <p:nvPr/>
        </p:nvSpPr>
        <p:spPr>
          <a:xfrm>
            <a:off x="6960149" y="1455580"/>
            <a:ext cx="1375454" cy="523220"/>
          </a:xfrm>
          <a:prstGeom prst="rect">
            <a:avLst/>
          </a:prstGeom>
          <a:noFill/>
        </p:spPr>
        <p:txBody>
          <a:bodyPr wrap="square">
            <a:spAutoFit/>
          </a:bodyPr>
          <a:lstStyle/>
          <a:p>
            <a:pPr algn="ctr"/>
            <a:r>
              <a:rPr lang="en-US" sz="1400" dirty="0">
                <a:solidFill>
                  <a:schemeClr val="bg1"/>
                </a:solidFill>
              </a:rPr>
              <a:t>Solve problems</a:t>
            </a:r>
          </a:p>
          <a:p>
            <a:pPr algn="ctr"/>
            <a:r>
              <a:rPr lang="en-US" sz="1400" dirty="0">
                <a:solidFill>
                  <a:schemeClr val="bg1"/>
                </a:solidFill>
              </a:rPr>
              <a:t>with maps</a:t>
            </a:r>
          </a:p>
        </p:txBody>
      </p:sp>
      <p:pic>
        <p:nvPicPr>
          <p:cNvPr id="59" name="Graphic 58" descr="Covid-19 outline">
            <a:extLst>
              <a:ext uri="{FF2B5EF4-FFF2-40B4-BE49-F238E27FC236}">
                <a16:creationId xmlns:a16="http://schemas.microsoft.com/office/drawing/2014/main" id="{581D6D3E-91D4-323B-5014-0CDFAC76172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55743" y="2016959"/>
            <a:ext cx="616633" cy="616633"/>
          </a:xfrm>
          <a:prstGeom prst="rect">
            <a:avLst/>
          </a:prstGeom>
        </p:spPr>
      </p:pic>
      <p:sp>
        <p:nvSpPr>
          <p:cNvPr id="60" name="TextBox 59">
            <a:extLst>
              <a:ext uri="{FF2B5EF4-FFF2-40B4-BE49-F238E27FC236}">
                <a16:creationId xmlns:a16="http://schemas.microsoft.com/office/drawing/2014/main" id="{AA525930-4936-50E5-9D83-F83A9E23DA0C}"/>
              </a:ext>
            </a:extLst>
          </p:cNvPr>
          <p:cNvSpPr txBox="1"/>
          <p:nvPr/>
        </p:nvSpPr>
        <p:spPr>
          <a:xfrm>
            <a:off x="2615267" y="2581549"/>
            <a:ext cx="1361481" cy="523220"/>
          </a:xfrm>
          <a:prstGeom prst="rect">
            <a:avLst/>
          </a:prstGeom>
          <a:noFill/>
        </p:spPr>
        <p:txBody>
          <a:bodyPr wrap="square" rtlCol="0">
            <a:spAutoFit/>
          </a:bodyPr>
          <a:lstStyle/>
          <a:p>
            <a:pPr algn="ctr"/>
            <a:r>
              <a:rPr lang="en-US" sz="1400" dirty="0">
                <a:solidFill>
                  <a:schemeClr val="bg1"/>
                </a:solidFill>
              </a:rPr>
              <a:t>COVID-19</a:t>
            </a:r>
          </a:p>
          <a:p>
            <a:pPr algn="ctr"/>
            <a:r>
              <a:rPr lang="en-US" sz="1400" dirty="0">
                <a:solidFill>
                  <a:schemeClr val="bg1"/>
                </a:solidFill>
              </a:rPr>
              <a:t>prevention</a:t>
            </a:r>
          </a:p>
        </p:txBody>
      </p:sp>
      <p:pic>
        <p:nvPicPr>
          <p:cNvPr id="61" name="Graphic 60" descr="Social distancing with solid fill">
            <a:extLst>
              <a:ext uri="{FF2B5EF4-FFF2-40B4-BE49-F238E27FC236}">
                <a16:creationId xmlns:a16="http://schemas.microsoft.com/office/drawing/2014/main" id="{1DAEFE69-7E48-2558-9194-D82387005DA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395461" y="2120249"/>
            <a:ext cx="561457" cy="561457"/>
          </a:xfrm>
          <a:prstGeom prst="rect">
            <a:avLst/>
          </a:prstGeom>
        </p:spPr>
      </p:pic>
      <p:sp>
        <p:nvSpPr>
          <p:cNvPr id="62" name="TextBox 61">
            <a:extLst>
              <a:ext uri="{FF2B5EF4-FFF2-40B4-BE49-F238E27FC236}">
                <a16:creationId xmlns:a16="http://schemas.microsoft.com/office/drawing/2014/main" id="{57FB3F02-3D39-4761-52A5-000A65DD692F}"/>
              </a:ext>
            </a:extLst>
          </p:cNvPr>
          <p:cNvSpPr txBox="1"/>
          <p:nvPr/>
        </p:nvSpPr>
        <p:spPr>
          <a:xfrm>
            <a:off x="3753891" y="2589397"/>
            <a:ext cx="1361481" cy="523220"/>
          </a:xfrm>
          <a:prstGeom prst="rect">
            <a:avLst/>
          </a:prstGeom>
          <a:noFill/>
        </p:spPr>
        <p:txBody>
          <a:bodyPr wrap="square" rtlCol="0">
            <a:spAutoFit/>
          </a:bodyPr>
          <a:lstStyle/>
          <a:p>
            <a:pPr algn="ctr"/>
            <a:r>
              <a:rPr lang="en-US" sz="1400" dirty="0">
                <a:solidFill>
                  <a:schemeClr val="bg1"/>
                </a:solidFill>
              </a:rPr>
              <a:t>COVID-19</a:t>
            </a:r>
          </a:p>
          <a:p>
            <a:pPr algn="ctr"/>
            <a:r>
              <a:rPr lang="en-US" sz="1400" dirty="0">
                <a:solidFill>
                  <a:schemeClr val="bg1"/>
                </a:solidFill>
              </a:rPr>
              <a:t>ventilation</a:t>
            </a:r>
          </a:p>
        </p:txBody>
      </p:sp>
      <p:pic>
        <p:nvPicPr>
          <p:cNvPr id="63" name="Graphic 62" descr="Sanitiser outline">
            <a:extLst>
              <a:ext uri="{FF2B5EF4-FFF2-40B4-BE49-F238E27FC236}">
                <a16:creationId xmlns:a16="http://schemas.microsoft.com/office/drawing/2014/main" id="{EBCACE4F-9584-B726-23D4-C52116B5C76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985258" y="1924007"/>
            <a:ext cx="857550" cy="857550"/>
          </a:xfrm>
          <a:prstGeom prst="rect">
            <a:avLst/>
          </a:prstGeom>
        </p:spPr>
      </p:pic>
      <p:sp>
        <p:nvSpPr>
          <p:cNvPr id="64" name="TextBox 63">
            <a:extLst>
              <a:ext uri="{FF2B5EF4-FFF2-40B4-BE49-F238E27FC236}">
                <a16:creationId xmlns:a16="http://schemas.microsoft.com/office/drawing/2014/main" id="{90F22BFE-825A-5810-29CB-D0E058610F16}"/>
              </a:ext>
            </a:extLst>
          </p:cNvPr>
          <p:cNvSpPr txBox="1"/>
          <p:nvPr/>
        </p:nvSpPr>
        <p:spPr>
          <a:xfrm>
            <a:off x="4850757" y="2596769"/>
            <a:ext cx="1361481" cy="523220"/>
          </a:xfrm>
          <a:prstGeom prst="rect">
            <a:avLst/>
          </a:prstGeom>
          <a:noFill/>
        </p:spPr>
        <p:txBody>
          <a:bodyPr wrap="square" rtlCol="0">
            <a:spAutoFit/>
          </a:bodyPr>
          <a:lstStyle/>
          <a:p>
            <a:pPr algn="ctr"/>
            <a:r>
              <a:rPr lang="en-US" sz="1400" dirty="0">
                <a:solidFill>
                  <a:schemeClr val="bg1"/>
                </a:solidFill>
              </a:rPr>
              <a:t>COVID-19</a:t>
            </a:r>
          </a:p>
          <a:p>
            <a:pPr algn="ctr"/>
            <a:r>
              <a:rPr lang="en-US" sz="1400" dirty="0">
                <a:solidFill>
                  <a:schemeClr val="bg1"/>
                </a:solidFill>
              </a:rPr>
              <a:t>handwashing</a:t>
            </a:r>
          </a:p>
        </p:txBody>
      </p:sp>
      <p:pic>
        <p:nvPicPr>
          <p:cNvPr id="65" name="Graphic 64" descr="Work from home house with solid fill">
            <a:extLst>
              <a:ext uri="{FF2B5EF4-FFF2-40B4-BE49-F238E27FC236}">
                <a16:creationId xmlns:a16="http://schemas.microsoft.com/office/drawing/2014/main" id="{79B1083F-0EF0-F4C7-38B3-6D7A7DFE004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079574" y="1976672"/>
            <a:ext cx="735134" cy="735134"/>
          </a:xfrm>
          <a:prstGeom prst="rect">
            <a:avLst/>
          </a:prstGeom>
        </p:spPr>
      </p:pic>
      <p:pic>
        <p:nvPicPr>
          <p:cNvPr id="66" name="Graphic 65" descr="N95 mask outline">
            <a:extLst>
              <a:ext uri="{FF2B5EF4-FFF2-40B4-BE49-F238E27FC236}">
                <a16:creationId xmlns:a16="http://schemas.microsoft.com/office/drawing/2014/main" id="{2837E318-A8B1-64BB-6119-4EF3028A745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284873" y="1969370"/>
            <a:ext cx="794248" cy="794248"/>
          </a:xfrm>
          <a:prstGeom prst="rect">
            <a:avLst/>
          </a:prstGeom>
        </p:spPr>
      </p:pic>
      <p:sp>
        <p:nvSpPr>
          <p:cNvPr id="67" name="TextBox 66">
            <a:extLst>
              <a:ext uri="{FF2B5EF4-FFF2-40B4-BE49-F238E27FC236}">
                <a16:creationId xmlns:a16="http://schemas.microsoft.com/office/drawing/2014/main" id="{A19622A1-4E17-BFD6-8352-68A0F1B5CA54}"/>
              </a:ext>
            </a:extLst>
          </p:cNvPr>
          <p:cNvSpPr txBox="1"/>
          <p:nvPr/>
        </p:nvSpPr>
        <p:spPr>
          <a:xfrm>
            <a:off x="6031293" y="2601464"/>
            <a:ext cx="1361481" cy="523220"/>
          </a:xfrm>
          <a:prstGeom prst="rect">
            <a:avLst/>
          </a:prstGeom>
          <a:noFill/>
        </p:spPr>
        <p:txBody>
          <a:bodyPr wrap="square" rtlCol="0">
            <a:spAutoFit/>
          </a:bodyPr>
          <a:lstStyle/>
          <a:p>
            <a:pPr algn="ctr"/>
            <a:r>
              <a:rPr lang="en-US" sz="1400" dirty="0">
                <a:solidFill>
                  <a:schemeClr val="bg1"/>
                </a:solidFill>
              </a:rPr>
              <a:t>COVID-19</a:t>
            </a:r>
          </a:p>
          <a:p>
            <a:pPr algn="ctr"/>
            <a:r>
              <a:rPr lang="en-US" sz="1400" dirty="0">
                <a:solidFill>
                  <a:schemeClr val="bg1"/>
                </a:solidFill>
              </a:rPr>
              <a:t>aerosol indoors</a:t>
            </a:r>
          </a:p>
        </p:txBody>
      </p:sp>
      <p:sp>
        <p:nvSpPr>
          <p:cNvPr id="68" name="TextBox 67">
            <a:extLst>
              <a:ext uri="{FF2B5EF4-FFF2-40B4-BE49-F238E27FC236}">
                <a16:creationId xmlns:a16="http://schemas.microsoft.com/office/drawing/2014/main" id="{EB4156B7-634C-8BAB-E2AF-B5402E74A232}"/>
              </a:ext>
            </a:extLst>
          </p:cNvPr>
          <p:cNvSpPr txBox="1"/>
          <p:nvPr/>
        </p:nvSpPr>
        <p:spPr>
          <a:xfrm>
            <a:off x="6961913" y="2586309"/>
            <a:ext cx="1361481" cy="523220"/>
          </a:xfrm>
          <a:prstGeom prst="rect">
            <a:avLst/>
          </a:prstGeom>
          <a:noFill/>
        </p:spPr>
        <p:txBody>
          <a:bodyPr wrap="square" rtlCol="0">
            <a:spAutoFit/>
          </a:bodyPr>
          <a:lstStyle/>
          <a:p>
            <a:pPr algn="ctr"/>
            <a:r>
              <a:rPr lang="en-US" sz="1400" dirty="0">
                <a:solidFill>
                  <a:schemeClr val="bg1"/>
                </a:solidFill>
              </a:rPr>
              <a:t>COVID-19</a:t>
            </a:r>
          </a:p>
          <a:p>
            <a:pPr algn="ctr"/>
            <a:r>
              <a:rPr lang="en-US" sz="1400" dirty="0">
                <a:solidFill>
                  <a:schemeClr val="bg1"/>
                </a:solidFill>
              </a:rPr>
              <a:t>masks</a:t>
            </a:r>
          </a:p>
        </p:txBody>
      </p:sp>
      <p:pic>
        <p:nvPicPr>
          <p:cNvPr id="69" name="Graphic 68" descr="Water Bottle with solid fill">
            <a:extLst>
              <a:ext uri="{FF2B5EF4-FFF2-40B4-BE49-F238E27FC236}">
                <a16:creationId xmlns:a16="http://schemas.microsoft.com/office/drawing/2014/main" id="{5A998075-45B4-029B-A140-E122E580283E}"/>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302746" y="866957"/>
            <a:ext cx="628978" cy="628978"/>
          </a:xfrm>
          <a:prstGeom prst="rect">
            <a:avLst/>
          </a:prstGeom>
        </p:spPr>
      </p:pic>
      <p:sp>
        <p:nvSpPr>
          <p:cNvPr id="70" name="TextBox 69">
            <a:extLst>
              <a:ext uri="{FF2B5EF4-FFF2-40B4-BE49-F238E27FC236}">
                <a16:creationId xmlns:a16="http://schemas.microsoft.com/office/drawing/2014/main" id="{48544DE2-28BF-799D-1F64-CF724BE909D0}"/>
              </a:ext>
            </a:extLst>
          </p:cNvPr>
          <p:cNvSpPr txBox="1"/>
          <p:nvPr/>
        </p:nvSpPr>
        <p:spPr>
          <a:xfrm>
            <a:off x="4956876" y="1409134"/>
            <a:ext cx="1361481" cy="523220"/>
          </a:xfrm>
          <a:prstGeom prst="rect">
            <a:avLst/>
          </a:prstGeom>
          <a:noFill/>
        </p:spPr>
        <p:txBody>
          <a:bodyPr wrap="square" rtlCol="0">
            <a:spAutoFit/>
          </a:bodyPr>
          <a:lstStyle/>
          <a:p>
            <a:pPr algn="ctr"/>
            <a:r>
              <a:rPr lang="en-US" sz="1400" dirty="0">
                <a:solidFill>
                  <a:schemeClr val="bg1"/>
                </a:solidFill>
              </a:rPr>
              <a:t>white</a:t>
            </a:r>
          </a:p>
          <a:p>
            <a:pPr algn="ctr"/>
            <a:r>
              <a:rPr lang="en-US" sz="1400" dirty="0">
                <a:solidFill>
                  <a:schemeClr val="bg1"/>
                </a:solidFill>
              </a:rPr>
              <a:t>pollution</a:t>
            </a:r>
          </a:p>
        </p:txBody>
      </p:sp>
      <p:sp>
        <p:nvSpPr>
          <p:cNvPr id="75" name="TextBox 74">
            <a:extLst>
              <a:ext uri="{FF2B5EF4-FFF2-40B4-BE49-F238E27FC236}">
                <a16:creationId xmlns:a16="http://schemas.microsoft.com/office/drawing/2014/main" id="{B5F5BAF8-5700-6F17-430D-8F497BF196B7}"/>
              </a:ext>
            </a:extLst>
          </p:cNvPr>
          <p:cNvSpPr txBox="1"/>
          <p:nvPr/>
        </p:nvSpPr>
        <p:spPr>
          <a:xfrm>
            <a:off x="247186" y="6147236"/>
            <a:ext cx="4847569" cy="646331"/>
          </a:xfrm>
          <a:prstGeom prst="rect">
            <a:avLst/>
          </a:prstGeom>
          <a:noFill/>
        </p:spPr>
        <p:txBody>
          <a:bodyPr wrap="square">
            <a:spAutoFit/>
          </a:bodyPr>
          <a:lstStyle/>
          <a:p>
            <a:r>
              <a:rPr lang="en-US" sz="1200" b="1" dirty="0">
                <a:solidFill>
                  <a:srgbClr val="0070C0"/>
                </a:solidFill>
              </a:rPr>
              <a:t>EVALUATION TEAM: </a:t>
            </a:r>
            <a:r>
              <a:rPr lang="en-US" sz="1200" dirty="0"/>
              <a:t>Alexandra Okada (leader), Tony </a:t>
            </a:r>
            <a:r>
              <a:rPr lang="en-US" sz="1200" dirty="0" err="1"/>
              <a:t>Sherborne</a:t>
            </a:r>
            <a:r>
              <a:rPr lang="en-US" sz="1200" dirty="0"/>
              <a:t>(UK), </a:t>
            </a:r>
            <a:br>
              <a:rPr lang="en-US" sz="1200" dirty="0"/>
            </a:br>
            <a:r>
              <a:rPr lang="en-US" sz="1200" dirty="0"/>
              <a:t>Rosina </a:t>
            </a:r>
            <a:r>
              <a:rPr lang="en-US" sz="1200" dirty="0" err="1"/>
              <a:t>Malagrida</a:t>
            </a:r>
            <a:r>
              <a:rPr lang="en-US" sz="1200" dirty="0"/>
              <a:t> (Spain), Mihai </a:t>
            </a:r>
            <a:r>
              <a:rPr lang="en-US" sz="1200" dirty="0" err="1"/>
              <a:t>Bizoi</a:t>
            </a:r>
            <a:r>
              <a:rPr lang="en-US" sz="1200" dirty="0"/>
              <a:t> (Romania), </a:t>
            </a:r>
            <a:r>
              <a:rPr lang="en-US" sz="1200" dirty="0" err="1"/>
              <a:t>Giorgos</a:t>
            </a:r>
            <a:r>
              <a:rPr lang="en-US" sz="1200" dirty="0"/>
              <a:t> </a:t>
            </a:r>
            <a:r>
              <a:rPr lang="en-US" sz="1200" dirty="0" err="1"/>
              <a:t>Panselina</a:t>
            </a:r>
            <a:r>
              <a:rPr lang="en-US" sz="1200" dirty="0"/>
              <a:t> (Greece), Patricia Torres (Brazil south) and </a:t>
            </a:r>
            <a:r>
              <a:rPr lang="en-US" sz="1200" dirty="0" err="1"/>
              <a:t>Silvar</a:t>
            </a:r>
            <a:r>
              <a:rPr lang="en-US" sz="1200" dirty="0"/>
              <a:t> Ribeiro (Brazil northeast)</a:t>
            </a:r>
          </a:p>
        </p:txBody>
      </p:sp>
      <p:sp>
        <p:nvSpPr>
          <p:cNvPr id="74" name="Oval 73">
            <a:extLst>
              <a:ext uri="{FF2B5EF4-FFF2-40B4-BE49-F238E27FC236}">
                <a16:creationId xmlns:a16="http://schemas.microsoft.com/office/drawing/2014/main" id="{97C0B5B3-D2AA-AE4B-8AA3-03D90998F4AE}"/>
              </a:ext>
            </a:extLst>
          </p:cNvPr>
          <p:cNvSpPr/>
          <p:nvPr/>
        </p:nvSpPr>
        <p:spPr>
          <a:xfrm>
            <a:off x="8899963" y="5973869"/>
            <a:ext cx="846760" cy="723691"/>
          </a:xfrm>
          <a:prstGeom prst="ellipse">
            <a:avLst/>
          </a:prstGeom>
          <a:blipFill>
            <a:blip r:embed="rId2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8B482D83-8DAE-A237-9E16-5CAA67CC1833}"/>
              </a:ext>
            </a:extLst>
          </p:cNvPr>
          <p:cNvSpPr/>
          <p:nvPr/>
        </p:nvSpPr>
        <p:spPr>
          <a:xfrm>
            <a:off x="6821688" y="5973595"/>
            <a:ext cx="846760" cy="720036"/>
          </a:xfrm>
          <a:prstGeom prst="ellipse">
            <a:avLst/>
          </a:prstGeom>
          <a:blipFill>
            <a:blip r:embed="rId3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F8A9E464-2274-2057-899B-E933F86E0DA2}"/>
              </a:ext>
            </a:extLst>
          </p:cNvPr>
          <p:cNvSpPr/>
          <p:nvPr/>
        </p:nvSpPr>
        <p:spPr>
          <a:xfrm>
            <a:off x="5723569" y="5955017"/>
            <a:ext cx="895178" cy="805610"/>
          </a:xfrm>
          <a:prstGeom prst="ellipse">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78">
            <a:extLst>
              <a:ext uri="{FF2B5EF4-FFF2-40B4-BE49-F238E27FC236}">
                <a16:creationId xmlns:a16="http://schemas.microsoft.com/office/drawing/2014/main" id="{77254622-32DC-41E0-A464-0430D2AFE8BD}"/>
              </a:ext>
            </a:extLst>
          </p:cNvPr>
          <p:cNvPicPr>
            <a:picLocks noChangeAspect="1"/>
          </p:cNvPicPr>
          <p:nvPr/>
        </p:nvPicPr>
        <p:blipFill>
          <a:blip r:embed="rId32"/>
          <a:stretch>
            <a:fillRect/>
          </a:stretch>
        </p:blipFill>
        <p:spPr>
          <a:xfrm>
            <a:off x="7934267" y="5928510"/>
            <a:ext cx="770120" cy="768373"/>
          </a:xfrm>
          <a:prstGeom prst="rect">
            <a:avLst/>
          </a:prstGeom>
        </p:spPr>
      </p:pic>
      <p:sp>
        <p:nvSpPr>
          <p:cNvPr id="2" name="Rectangle 1">
            <a:extLst>
              <a:ext uri="{FF2B5EF4-FFF2-40B4-BE49-F238E27FC236}">
                <a16:creationId xmlns:a16="http://schemas.microsoft.com/office/drawing/2014/main" id="{27CF886B-49BA-D4F9-DED0-2957445F0AB5}"/>
              </a:ext>
            </a:extLst>
          </p:cNvPr>
          <p:cNvSpPr/>
          <p:nvPr/>
        </p:nvSpPr>
        <p:spPr>
          <a:xfrm>
            <a:off x="43526" y="68329"/>
            <a:ext cx="10294126" cy="44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chemeClr val="tx1">
                    <a:lumMod val="95000"/>
                    <a:lumOff val="5000"/>
                  </a:schemeClr>
                </a:solidFill>
              </a:rPr>
              <a:t>Project: </a:t>
            </a:r>
            <a:r>
              <a:rPr lang="en-US" sz="2000" b="1" dirty="0">
                <a:solidFill>
                  <a:srgbClr val="4A65D9"/>
                </a:solidFill>
              </a:rPr>
              <a:t>CONNECT - Inclusive Open Schooling with Engaging and Future-oriented Science </a:t>
            </a:r>
          </a:p>
          <a:p>
            <a:endParaRPr lang="en-US" sz="2200" b="1" dirty="0">
              <a:solidFill>
                <a:srgbClr val="4A65D9"/>
              </a:solidFill>
            </a:endParaRPr>
          </a:p>
          <a:p>
            <a:endParaRPr lang="en-US" sz="2200" b="1" dirty="0">
              <a:solidFill>
                <a:schemeClr val="bg1">
                  <a:lumMod val="65000"/>
                </a:schemeClr>
              </a:solidFill>
            </a:endParaRPr>
          </a:p>
        </p:txBody>
      </p:sp>
    </p:spTree>
    <p:extLst>
      <p:ext uri="{BB962C8B-B14F-4D97-AF65-F5344CB8AC3E}">
        <p14:creationId xmlns:p14="http://schemas.microsoft.com/office/powerpoint/2010/main" val="753639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5E891A1-D2C4-A939-B199-7CAD6CF78271}"/>
              </a:ext>
            </a:extLst>
          </p:cNvPr>
          <p:cNvSpPr/>
          <p:nvPr/>
        </p:nvSpPr>
        <p:spPr>
          <a:xfrm>
            <a:off x="-12904" y="6100933"/>
            <a:ext cx="9918903" cy="802632"/>
          </a:xfrm>
          <a:prstGeom prst="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FBC0F2A-648B-2097-B585-5E3CFE898229}"/>
              </a:ext>
            </a:extLst>
          </p:cNvPr>
          <p:cNvSpPr/>
          <p:nvPr/>
        </p:nvSpPr>
        <p:spPr>
          <a:xfrm>
            <a:off x="-12903" y="568423"/>
            <a:ext cx="9918903" cy="5578813"/>
          </a:xfrm>
          <a:prstGeom prst="rect">
            <a:avLst/>
          </a:prstGeom>
          <a:gradFill>
            <a:gsLst>
              <a:gs pos="0">
                <a:srgbClr val="F475A6"/>
              </a:gs>
              <a:gs pos="42000">
                <a:srgbClr val="E8494D"/>
              </a:gs>
              <a:gs pos="100000">
                <a:srgbClr val="FC9319"/>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EB6852A-6C26-CAEC-7E2F-22A2BFABFF9C}"/>
              </a:ext>
            </a:extLst>
          </p:cNvPr>
          <p:cNvSpPr txBox="1"/>
          <p:nvPr/>
        </p:nvSpPr>
        <p:spPr>
          <a:xfrm>
            <a:off x="10555593" y="-1231313"/>
            <a:ext cx="184731" cy="369332"/>
          </a:xfrm>
          <a:prstGeom prst="rect">
            <a:avLst/>
          </a:prstGeom>
          <a:solidFill>
            <a:schemeClr val="accent2"/>
          </a:solidFill>
        </p:spPr>
        <p:txBody>
          <a:bodyPr wrap="none" rtlCol="0">
            <a:spAutoFit/>
          </a:bodyPr>
          <a:lstStyle/>
          <a:p>
            <a:endParaRPr lang="en-US"/>
          </a:p>
        </p:txBody>
      </p:sp>
      <p:sp>
        <p:nvSpPr>
          <p:cNvPr id="18" name="Rectangle 17">
            <a:extLst>
              <a:ext uri="{FF2B5EF4-FFF2-40B4-BE49-F238E27FC236}">
                <a16:creationId xmlns:a16="http://schemas.microsoft.com/office/drawing/2014/main" id="{152C98AE-23ED-9CC0-0A0E-81733853B56B}"/>
              </a:ext>
            </a:extLst>
          </p:cNvPr>
          <p:cNvSpPr/>
          <p:nvPr/>
        </p:nvSpPr>
        <p:spPr>
          <a:xfrm>
            <a:off x="384434" y="47013"/>
            <a:ext cx="10294126" cy="44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rgbClr val="4A65D9"/>
                </a:solidFill>
              </a:rPr>
              <a:t>CONNECT - Inclusive Open Schooling with Engaging and Future-oriented Science </a:t>
            </a:r>
          </a:p>
          <a:p>
            <a:endParaRPr lang="en-US" sz="2200" b="1" dirty="0">
              <a:solidFill>
                <a:srgbClr val="4A65D9"/>
              </a:solidFill>
            </a:endParaRPr>
          </a:p>
          <a:p>
            <a:endParaRPr lang="en-US" sz="2200" b="1" dirty="0">
              <a:solidFill>
                <a:schemeClr val="bg1">
                  <a:lumMod val="65000"/>
                </a:schemeClr>
              </a:solidFill>
            </a:endParaRPr>
          </a:p>
        </p:txBody>
      </p:sp>
      <p:sp>
        <p:nvSpPr>
          <p:cNvPr id="56" name="TextBox 55">
            <a:extLst>
              <a:ext uri="{FF2B5EF4-FFF2-40B4-BE49-F238E27FC236}">
                <a16:creationId xmlns:a16="http://schemas.microsoft.com/office/drawing/2014/main" id="{0273829E-2C03-5AC4-AA54-525C0E642233}"/>
              </a:ext>
            </a:extLst>
          </p:cNvPr>
          <p:cNvSpPr txBox="1"/>
          <p:nvPr/>
        </p:nvSpPr>
        <p:spPr>
          <a:xfrm>
            <a:off x="2449388" y="644354"/>
            <a:ext cx="4519553" cy="646331"/>
          </a:xfrm>
          <a:prstGeom prst="rect">
            <a:avLst/>
          </a:prstGeom>
          <a:noFill/>
        </p:spPr>
        <p:txBody>
          <a:bodyPr wrap="square" rtlCol="0">
            <a:spAutoFit/>
          </a:bodyPr>
          <a:lstStyle/>
          <a:p>
            <a:pPr algn="ctr"/>
            <a:r>
              <a:rPr lang="en-US" b="1" dirty="0">
                <a:solidFill>
                  <a:schemeClr val="bg1"/>
                </a:solidFill>
              </a:rPr>
              <a:t> CONNECT Network </a:t>
            </a:r>
            <a:br>
              <a:rPr lang="en-US" b="1" dirty="0">
                <a:solidFill>
                  <a:schemeClr val="bg1"/>
                </a:solidFill>
              </a:rPr>
            </a:br>
            <a:r>
              <a:rPr lang="en-US" b="1" dirty="0" err="1">
                <a:solidFill>
                  <a:schemeClr val="bg1"/>
                </a:solidFill>
              </a:rPr>
              <a:t>schools+universities+enterprises</a:t>
            </a:r>
            <a:endParaRPr lang="en-US" b="1" dirty="0">
              <a:solidFill>
                <a:schemeClr val="bg1"/>
              </a:solidFill>
            </a:endParaRPr>
          </a:p>
        </p:txBody>
      </p:sp>
      <p:sp>
        <p:nvSpPr>
          <p:cNvPr id="75" name="TextBox 74">
            <a:extLst>
              <a:ext uri="{FF2B5EF4-FFF2-40B4-BE49-F238E27FC236}">
                <a16:creationId xmlns:a16="http://schemas.microsoft.com/office/drawing/2014/main" id="{B5F5BAF8-5700-6F17-430D-8F497BF196B7}"/>
              </a:ext>
            </a:extLst>
          </p:cNvPr>
          <p:cNvSpPr txBox="1"/>
          <p:nvPr/>
        </p:nvSpPr>
        <p:spPr>
          <a:xfrm>
            <a:off x="247186" y="6147236"/>
            <a:ext cx="4847569" cy="646331"/>
          </a:xfrm>
          <a:prstGeom prst="rect">
            <a:avLst/>
          </a:prstGeom>
          <a:noFill/>
        </p:spPr>
        <p:txBody>
          <a:bodyPr wrap="square">
            <a:spAutoFit/>
          </a:bodyPr>
          <a:lstStyle/>
          <a:p>
            <a:r>
              <a:rPr lang="en-US" sz="1200" b="1" dirty="0">
                <a:solidFill>
                  <a:srgbClr val="0070C0"/>
                </a:solidFill>
              </a:rPr>
              <a:t>Project Coordinators: OUUK </a:t>
            </a:r>
            <a:r>
              <a:rPr lang="en-US" sz="1200" dirty="0"/>
              <a:t>Alexandra Okada (scientific coordinator), </a:t>
            </a:r>
          </a:p>
          <a:p>
            <a:r>
              <a:rPr lang="en-US" sz="1200" dirty="0"/>
              <a:t>                                        </a:t>
            </a:r>
            <a:r>
              <a:rPr lang="en-US" sz="1200" dirty="0">
                <a:solidFill>
                  <a:srgbClr val="4A65D9"/>
                </a:solidFill>
              </a:rPr>
              <a:t>EXUS</a:t>
            </a:r>
            <a:r>
              <a:rPr lang="en-US" sz="1200" dirty="0"/>
              <a:t> Georgios </a:t>
            </a:r>
            <a:r>
              <a:rPr lang="en-US" sz="1200" dirty="0" err="1"/>
              <a:t>Kolionis</a:t>
            </a:r>
            <a:r>
              <a:rPr lang="en-US" sz="1200" dirty="0"/>
              <a:t> (project coordinator)</a:t>
            </a:r>
            <a:br>
              <a:rPr lang="en-US" sz="1200" dirty="0"/>
            </a:br>
            <a:r>
              <a:rPr lang="en-US" sz="1200" dirty="0"/>
              <a:t> </a:t>
            </a:r>
          </a:p>
        </p:txBody>
      </p:sp>
      <p:sp>
        <p:nvSpPr>
          <p:cNvPr id="74" name="Oval 73">
            <a:extLst>
              <a:ext uri="{FF2B5EF4-FFF2-40B4-BE49-F238E27FC236}">
                <a16:creationId xmlns:a16="http://schemas.microsoft.com/office/drawing/2014/main" id="{97C0B5B3-D2AA-AE4B-8AA3-03D90998F4AE}"/>
              </a:ext>
            </a:extLst>
          </p:cNvPr>
          <p:cNvSpPr/>
          <p:nvPr/>
        </p:nvSpPr>
        <p:spPr>
          <a:xfrm>
            <a:off x="8899963" y="5973869"/>
            <a:ext cx="846760" cy="723691"/>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8B482D83-8DAE-A237-9E16-5CAA67CC1833}"/>
              </a:ext>
            </a:extLst>
          </p:cNvPr>
          <p:cNvSpPr/>
          <p:nvPr/>
        </p:nvSpPr>
        <p:spPr>
          <a:xfrm>
            <a:off x="6821688" y="5973595"/>
            <a:ext cx="846760" cy="720036"/>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F8A9E464-2274-2057-899B-E933F86E0DA2}"/>
              </a:ext>
            </a:extLst>
          </p:cNvPr>
          <p:cNvSpPr/>
          <p:nvPr/>
        </p:nvSpPr>
        <p:spPr>
          <a:xfrm>
            <a:off x="5723569" y="5955017"/>
            <a:ext cx="895178" cy="80561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78">
            <a:extLst>
              <a:ext uri="{FF2B5EF4-FFF2-40B4-BE49-F238E27FC236}">
                <a16:creationId xmlns:a16="http://schemas.microsoft.com/office/drawing/2014/main" id="{77254622-32DC-41E0-A464-0430D2AFE8BD}"/>
              </a:ext>
            </a:extLst>
          </p:cNvPr>
          <p:cNvPicPr>
            <a:picLocks noChangeAspect="1"/>
          </p:cNvPicPr>
          <p:nvPr/>
        </p:nvPicPr>
        <p:blipFill>
          <a:blip r:embed="rId6"/>
          <a:stretch>
            <a:fillRect/>
          </a:stretch>
        </p:blipFill>
        <p:spPr>
          <a:xfrm>
            <a:off x="7934267" y="5928510"/>
            <a:ext cx="770120" cy="768373"/>
          </a:xfrm>
          <a:prstGeom prst="rect">
            <a:avLst/>
          </a:prstGeom>
        </p:spPr>
      </p:pic>
      <p:sp>
        <p:nvSpPr>
          <p:cNvPr id="49" name="TextBox 48">
            <a:extLst>
              <a:ext uri="{FF2B5EF4-FFF2-40B4-BE49-F238E27FC236}">
                <a16:creationId xmlns:a16="http://schemas.microsoft.com/office/drawing/2014/main" id="{02E9192D-807B-D59C-C499-5F58C001A945}"/>
              </a:ext>
            </a:extLst>
          </p:cNvPr>
          <p:cNvSpPr txBox="1"/>
          <p:nvPr/>
        </p:nvSpPr>
        <p:spPr>
          <a:xfrm>
            <a:off x="2258904" y="4070671"/>
            <a:ext cx="4519553" cy="369332"/>
          </a:xfrm>
          <a:prstGeom prst="rect">
            <a:avLst/>
          </a:prstGeom>
          <a:noFill/>
        </p:spPr>
        <p:txBody>
          <a:bodyPr wrap="square" rtlCol="0">
            <a:spAutoFit/>
          </a:bodyPr>
          <a:lstStyle/>
          <a:p>
            <a:pPr algn="ctr"/>
            <a:r>
              <a:rPr lang="en-US" b="1" dirty="0">
                <a:solidFill>
                  <a:schemeClr val="bg1"/>
                </a:solidFill>
              </a:rPr>
              <a:t>PhD students </a:t>
            </a:r>
            <a:r>
              <a:rPr lang="en-US" b="1" dirty="0" err="1">
                <a:solidFill>
                  <a:schemeClr val="bg1"/>
                </a:solidFill>
              </a:rPr>
              <a:t>examing</a:t>
            </a:r>
            <a:r>
              <a:rPr lang="en-US" b="1" dirty="0">
                <a:solidFill>
                  <a:schemeClr val="bg1"/>
                </a:solidFill>
              </a:rPr>
              <a:t> Open Schooling      </a:t>
            </a:r>
          </a:p>
        </p:txBody>
      </p:sp>
      <p:pic>
        <p:nvPicPr>
          <p:cNvPr id="13" name="Picture 12" descr="Map&#10;&#10;Description automatically generated">
            <a:extLst>
              <a:ext uri="{FF2B5EF4-FFF2-40B4-BE49-F238E27FC236}">
                <a16:creationId xmlns:a16="http://schemas.microsoft.com/office/drawing/2014/main" id="{9B101FED-E08A-DB55-391F-1A4850604237}"/>
              </a:ext>
            </a:extLst>
          </p:cNvPr>
          <p:cNvPicPr>
            <a:picLocks noChangeAspect="1"/>
          </p:cNvPicPr>
          <p:nvPr/>
        </p:nvPicPr>
        <p:blipFill rotWithShape="1">
          <a:blip r:embed="rId7"/>
          <a:srcRect t="3002" b="13371"/>
          <a:stretch/>
        </p:blipFill>
        <p:spPr>
          <a:xfrm>
            <a:off x="2127339" y="1321085"/>
            <a:ext cx="4782681" cy="2689759"/>
          </a:xfrm>
          <a:prstGeom prst="rect">
            <a:avLst/>
          </a:prstGeom>
        </p:spPr>
      </p:pic>
      <p:pic>
        <p:nvPicPr>
          <p:cNvPr id="3" name="Graphic 2" descr="Female Profile with solid fill">
            <a:extLst>
              <a:ext uri="{FF2B5EF4-FFF2-40B4-BE49-F238E27FC236}">
                <a16:creationId xmlns:a16="http://schemas.microsoft.com/office/drawing/2014/main" id="{49DA8C99-EC7E-5C13-224F-CD58C036A5D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86298" y="4506246"/>
            <a:ext cx="722706" cy="722706"/>
          </a:xfrm>
          <a:prstGeom prst="rect">
            <a:avLst/>
          </a:prstGeom>
        </p:spPr>
      </p:pic>
      <p:pic>
        <p:nvPicPr>
          <p:cNvPr id="16" name="Graphic 15" descr="Female Profile with solid fill">
            <a:extLst>
              <a:ext uri="{FF2B5EF4-FFF2-40B4-BE49-F238E27FC236}">
                <a16:creationId xmlns:a16="http://schemas.microsoft.com/office/drawing/2014/main" id="{BD77955F-2EA9-387B-D9BD-5C2C4E8530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16404" y="4488881"/>
            <a:ext cx="722706" cy="722706"/>
          </a:xfrm>
          <a:prstGeom prst="rect">
            <a:avLst/>
          </a:prstGeom>
        </p:spPr>
      </p:pic>
      <p:pic>
        <p:nvPicPr>
          <p:cNvPr id="17" name="Graphic 16" descr="Female Profile with solid fill">
            <a:extLst>
              <a:ext uri="{FF2B5EF4-FFF2-40B4-BE49-F238E27FC236}">
                <a16:creationId xmlns:a16="http://schemas.microsoft.com/office/drawing/2014/main" id="{F11EF2D3-3419-7F86-96B9-8FE2C392CE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97547" y="4480358"/>
            <a:ext cx="722706" cy="722706"/>
          </a:xfrm>
          <a:prstGeom prst="rect">
            <a:avLst/>
          </a:prstGeom>
        </p:spPr>
      </p:pic>
      <p:pic>
        <p:nvPicPr>
          <p:cNvPr id="19" name="Graphic 18" descr="Female Profile with solid fill">
            <a:extLst>
              <a:ext uri="{FF2B5EF4-FFF2-40B4-BE49-F238E27FC236}">
                <a16:creationId xmlns:a16="http://schemas.microsoft.com/office/drawing/2014/main" id="{73D3FE21-6B4C-2E69-3774-5D12F2AD97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03389" y="4466860"/>
            <a:ext cx="722706" cy="722706"/>
          </a:xfrm>
          <a:prstGeom prst="rect">
            <a:avLst/>
          </a:prstGeom>
        </p:spPr>
      </p:pic>
      <p:sp>
        <p:nvSpPr>
          <p:cNvPr id="4" name="TextBox 3">
            <a:extLst>
              <a:ext uri="{FF2B5EF4-FFF2-40B4-BE49-F238E27FC236}">
                <a16:creationId xmlns:a16="http://schemas.microsoft.com/office/drawing/2014/main" id="{5B8F3F36-E38D-D712-0ACC-F92C881B5408}"/>
              </a:ext>
            </a:extLst>
          </p:cNvPr>
          <p:cNvSpPr txBox="1"/>
          <p:nvPr/>
        </p:nvSpPr>
        <p:spPr>
          <a:xfrm>
            <a:off x="1824362" y="5122288"/>
            <a:ext cx="1426018" cy="646331"/>
          </a:xfrm>
          <a:prstGeom prst="rect">
            <a:avLst/>
          </a:prstGeom>
          <a:noFill/>
        </p:spPr>
        <p:txBody>
          <a:bodyPr wrap="square" rtlCol="0">
            <a:spAutoFit/>
          </a:bodyPr>
          <a:lstStyle/>
          <a:p>
            <a:pPr algn="ctr"/>
            <a:r>
              <a:rPr lang="en-US" sz="1200" dirty="0"/>
              <a:t>University-school partnership</a:t>
            </a:r>
            <a:br>
              <a:rPr lang="en-US" sz="1200" dirty="0"/>
            </a:br>
            <a:r>
              <a:rPr lang="en-US" sz="1200" dirty="0"/>
              <a:t>(Maria Castro)</a:t>
            </a:r>
          </a:p>
        </p:txBody>
      </p:sp>
      <p:sp>
        <p:nvSpPr>
          <p:cNvPr id="20" name="TextBox 19">
            <a:extLst>
              <a:ext uri="{FF2B5EF4-FFF2-40B4-BE49-F238E27FC236}">
                <a16:creationId xmlns:a16="http://schemas.microsoft.com/office/drawing/2014/main" id="{A13505C4-189D-1B63-629F-54FD6FF835BA}"/>
              </a:ext>
            </a:extLst>
          </p:cNvPr>
          <p:cNvSpPr txBox="1"/>
          <p:nvPr/>
        </p:nvSpPr>
        <p:spPr>
          <a:xfrm>
            <a:off x="3128867" y="5115620"/>
            <a:ext cx="1580298" cy="646331"/>
          </a:xfrm>
          <a:prstGeom prst="rect">
            <a:avLst/>
          </a:prstGeom>
          <a:noFill/>
        </p:spPr>
        <p:txBody>
          <a:bodyPr wrap="square" rtlCol="0">
            <a:spAutoFit/>
          </a:bodyPr>
          <a:lstStyle/>
          <a:p>
            <a:pPr algn="ctr"/>
            <a:r>
              <a:rPr lang="en-US" sz="1200" dirty="0"/>
              <a:t>Teachers’ professional</a:t>
            </a:r>
          </a:p>
          <a:p>
            <a:pPr algn="ctr"/>
            <a:r>
              <a:rPr lang="en-US" sz="1200" dirty="0"/>
              <a:t>development</a:t>
            </a:r>
            <a:br>
              <a:rPr lang="en-US" sz="1200" dirty="0"/>
            </a:br>
            <a:r>
              <a:rPr lang="en-US" sz="1200" dirty="0"/>
              <a:t>(Vanessa Santana)</a:t>
            </a:r>
          </a:p>
        </p:txBody>
      </p:sp>
      <p:sp>
        <p:nvSpPr>
          <p:cNvPr id="21" name="TextBox 20">
            <a:extLst>
              <a:ext uri="{FF2B5EF4-FFF2-40B4-BE49-F238E27FC236}">
                <a16:creationId xmlns:a16="http://schemas.microsoft.com/office/drawing/2014/main" id="{4C1B5125-6529-819E-193E-5606C22282C2}"/>
              </a:ext>
            </a:extLst>
          </p:cNvPr>
          <p:cNvSpPr txBox="1"/>
          <p:nvPr/>
        </p:nvSpPr>
        <p:spPr>
          <a:xfrm>
            <a:off x="5853086" y="5116734"/>
            <a:ext cx="1426018" cy="646331"/>
          </a:xfrm>
          <a:prstGeom prst="rect">
            <a:avLst/>
          </a:prstGeom>
          <a:noFill/>
        </p:spPr>
        <p:txBody>
          <a:bodyPr wrap="square" rtlCol="0">
            <a:spAutoFit/>
          </a:bodyPr>
          <a:lstStyle/>
          <a:p>
            <a:pPr algn="ctr"/>
            <a:r>
              <a:rPr lang="en-US" sz="1200" dirty="0"/>
              <a:t>Knowledge network Communication</a:t>
            </a:r>
            <a:br>
              <a:rPr lang="en-US" sz="1200" dirty="0"/>
            </a:br>
            <a:r>
              <a:rPr lang="en-US" sz="1200" dirty="0"/>
              <a:t>(</a:t>
            </a:r>
            <a:r>
              <a:rPr lang="en-US" sz="1200" dirty="0" err="1"/>
              <a:t>Luziana</a:t>
            </a:r>
            <a:r>
              <a:rPr lang="en-US" sz="1200" dirty="0"/>
              <a:t> </a:t>
            </a:r>
            <a:r>
              <a:rPr lang="en-US" sz="1200" dirty="0" err="1"/>
              <a:t>Quadros</a:t>
            </a:r>
            <a:r>
              <a:rPr lang="en-US" sz="1200" dirty="0"/>
              <a:t>)</a:t>
            </a:r>
          </a:p>
        </p:txBody>
      </p:sp>
      <p:sp>
        <p:nvSpPr>
          <p:cNvPr id="22" name="TextBox 21">
            <a:extLst>
              <a:ext uri="{FF2B5EF4-FFF2-40B4-BE49-F238E27FC236}">
                <a16:creationId xmlns:a16="http://schemas.microsoft.com/office/drawing/2014/main" id="{1C2480FD-B079-64B2-6938-A128663C1B5B}"/>
              </a:ext>
            </a:extLst>
          </p:cNvPr>
          <p:cNvSpPr txBox="1"/>
          <p:nvPr/>
        </p:nvSpPr>
        <p:spPr>
          <a:xfrm>
            <a:off x="4551733" y="5114978"/>
            <a:ext cx="1426018" cy="646331"/>
          </a:xfrm>
          <a:prstGeom prst="rect">
            <a:avLst/>
          </a:prstGeom>
          <a:noFill/>
        </p:spPr>
        <p:txBody>
          <a:bodyPr wrap="square" rtlCol="0">
            <a:spAutoFit/>
          </a:bodyPr>
          <a:lstStyle/>
          <a:p>
            <a:pPr algn="ctr"/>
            <a:r>
              <a:rPr lang="en-US" sz="1200" dirty="0"/>
              <a:t>Young and Adults Mobile Learning</a:t>
            </a:r>
            <a:br>
              <a:rPr lang="en-US" sz="1200" dirty="0"/>
            </a:br>
            <a:r>
              <a:rPr lang="en-US" sz="1200" dirty="0"/>
              <a:t>(</a:t>
            </a:r>
            <a:r>
              <a:rPr lang="en-US" sz="1200" dirty="0" err="1"/>
              <a:t>Katiuscia</a:t>
            </a:r>
            <a:r>
              <a:rPr lang="en-US" sz="1200" dirty="0"/>
              <a:t> Santos)</a:t>
            </a:r>
          </a:p>
        </p:txBody>
      </p:sp>
    </p:spTree>
    <p:extLst>
      <p:ext uri="{BB962C8B-B14F-4D97-AF65-F5344CB8AC3E}">
        <p14:creationId xmlns:p14="http://schemas.microsoft.com/office/powerpoint/2010/main" val="2278932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5E891A1-D2C4-A939-B199-7CAD6CF78271}"/>
              </a:ext>
            </a:extLst>
          </p:cNvPr>
          <p:cNvSpPr/>
          <p:nvPr/>
        </p:nvSpPr>
        <p:spPr>
          <a:xfrm flipV="1">
            <a:off x="13322" y="1528595"/>
            <a:ext cx="9905999" cy="4021320"/>
          </a:xfrm>
          <a:prstGeom prst="rect">
            <a:avLst/>
          </a:prstGeom>
          <a:gradFill>
            <a:gsLst>
              <a:gs pos="0">
                <a:srgbClr val="F475A6"/>
              </a:gs>
              <a:gs pos="32000">
                <a:srgbClr val="E8494D"/>
              </a:gs>
              <a:gs pos="100000">
                <a:srgbClr val="FC9319"/>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FBC0F2A-648B-2097-B585-5E3CFE898229}"/>
              </a:ext>
            </a:extLst>
          </p:cNvPr>
          <p:cNvSpPr/>
          <p:nvPr/>
        </p:nvSpPr>
        <p:spPr>
          <a:xfrm flipV="1">
            <a:off x="0" y="6146695"/>
            <a:ext cx="9953011" cy="717400"/>
          </a:xfrm>
          <a:prstGeom prst="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EB6852A-6C26-CAEC-7E2F-22A2BFABFF9C}"/>
              </a:ext>
            </a:extLst>
          </p:cNvPr>
          <p:cNvSpPr txBox="1"/>
          <p:nvPr/>
        </p:nvSpPr>
        <p:spPr>
          <a:xfrm>
            <a:off x="10555593" y="-1231313"/>
            <a:ext cx="184731" cy="369332"/>
          </a:xfrm>
          <a:prstGeom prst="rect">
            <a:avLst/>
          </a:prstGeom>
          <a:solidFill>
            <a:schemeClr val="accent2"/>
          </a:solidFill>
        </p:spPr>
        <p:txBody>
          <a:bodyPr wrap="none" rtlCol="0">
            <a:spAutoFit/>
          </a:bodyPr>
          <a:lstStyle/>
          <a:p>
            <a:endParaRPr lang="en-US"/>
          </a:p>
        </p:txBody>
      </p:sp>
      <p:sp>
        <p:nvSpPr>
          <p:cNvPr id="73" name="TextBox 72">
            <a:extLst>
              <a:ext uri="{FF2B5EF4-FFF2-40B4-BE49-F238E27FC236}">
                <a16:creationId xmlns:a16="http://schemas.microsoft.com/office/drawing/2014/main" id="{97CCC84D-C6DD-B011-156C-D60CC13CA561}"/>
              </a:ext>
            </a:extLst>
          </p:cNvPr>
          <p:cNvSpPr txBox="1"/>
          <p:nvPr/>
        </p:nvSpPr>
        <p:spPr>
          <a:xfrm>
            <a:off x="891938" y="-24016"/>
            <a:ext cx="8396556" cy="1323439"/>
          </a:xfrm>
          <a:prstGeom prst="rect">
            <a:avLst/>
          </a:prstGeom>
          <a:noFill/>
        </p:spPr>
        <p:txBody>
          <a:bodyPr wrap="square">
            <a:spAutoFit/>
          </a:bodyPr>
          <a:lstStyle/>
          <a:p>
            <a:pPr algn="ctr"/>
            <a:r>
              <a:rPr lang="en-GB" sz="4000" b="1" i="1" dirty="0">
                <a:solidFill>
                  <a:srgbClr val="1F497D"/>
                </a:solidFill>
                <a:effectLst/>
                <a:latin typeface="Calibri" panose="020F0502020204030204" pitchFamily="34" charset="0"/>
              </a:rPr>
              <a:t>Evaluation approaches for measuring the impact of open schooling </a:t>
            </a:r>
            <a:r>
              <a:rPr lang="en-GB" sz="4000" b="0" i="0" dirty="0">
                <a:solidFill>
                  <a:srgbClr val="1F497D"/>
                </a:solidFill>
                <a:effectLst/>
                <a:latin typeface="Calibri" panose="020F0502020204030204" pitchFamily="34" charset="0"/>
              </a:rPr>
              <a:t> </a:t>
            </a:r>
            <a:endParaRPr lang="en-US" sz="4000" dirty="0"/>
          </a:p>
        </p:txBody>
      </p:sp>
      <p:sp>
        <p:nvSpPr>
          <p:cNvPr id="81" name="Oval 80">
            <a:extLst>
              <a:ext uri="{FF2B5EF4-FFF2-40B4-BE49-F238E27FC236}">
                <a16:creationId xmlns:a16="http://schemas.microsoft.com/office/drawing/2014/main" id="{DD57C86B-7516-A2E4-F000-136329ED81BC}"/>
              </a:ext>
            </a:extLst>
          </p:cNvPr>
          <p:cNvSpPr/>
          <p:nvPr/>
        </p:nvSpPr>
        <p:spPr>
          <a:xfrm>
            <a:off x="3546948" y="2006706"/>
            <a:ext cx="2867175" cy="24380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121EB47-0008-B927-65FE-0C1775F8075C}"/>
              </a:ext>
            </a:extLst>
          </p:cNvPr>
          <p:cNvPicPr>
            <a:picLocks noChangeAspect="1"/>
          </p:cNvPicPr>
          <p:nvPr/>
        </p:nvPicPr>
        <p:blipFill rotWithShape="1">
          <a:blip r:embed="rId3"/>
          <a:srcRect l="-2264" t="1203" r="51897"/>
          <a:stretch/>
        </p:blipFill>
        <p:spPr>
          <a:xfrm>
            <a:off x="3344194" y="2197087"/>
            <a:ext cx="2464935" cy="1342168"/>
          </a:xfrm>
          <a:prstGeom prst="rect">
            <a:avLst/>
          </a:prstGeom>
        </p:spPr>
      </p:pic>
      <p:pic>
        <p:nvPicPr>
          <p:cNvPr id="35" name="Picture 34">
            <a:extLst>
              <a:ext uri="{FF2B5EF4-FFF2-40B4-BE49-F238E27FC236}">
                <a16:creationId xmlns:a16="http://schemas.microsoft.com/office/drawing/2014/main" id="{BF93F7CE-7B74-E71D-37BE-CFB5DAE40389}"/>
              </a:ext>
            </a:extLst>
          </p:cNvPr>
          <p:cNvPicPr>
            <a:picLocks noChangeAspect="1"/>
          </p:cNvPicPr>
          <p:nvPr/>
        </p:nvPicPr>
        <p:blipFill rotWithShape="1">
          <a:blip r:embed="rId3"/>
          <a:srcRect l="48085" t="3047" b="-1844"/>
          <a:stretch/>
        </p:blipFill>
        <p:spPr>
          <a:xfrm>
            <a:off x="4021130" y="3004315"/>
            <a:ext cx="2540675" cy="1342168"/>
          </a:xfrm>
          <a:prstGeom prst="rect">
            <a:avLst/>
          </a:prstGeom>
        </p:spPr>
      </p:pic>
    </p:spTree>
    <p:extLst>
      <p:ext uri="{BB962C8B-B14F-4D97-AF65-F5344CB8AC3E}">
        <p14:creationId xmlns:p14="http://schemas.microsoft.com/office/powerpoint/2010/main" val="29415193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FBC0F2A-648B-2097-B585-5E3CFE898229}"/>
              </a:ext>
            </a:extLst>
          </p:cNvPr>
          <p:cNvSpPr/>
          <p:nvPr/>
        </p:nvSpPr>
        <p:spPr>
          <a:xfrm>
            <a:off x="-12903" y="570803"/>
            <a:ext cx="9918903" cy="5547350"/>
          </a:xfrm>
          <a:prstGeom prst="rect">
            <a:avLst/>
          </a:prstGeom>
          <a:gradFill>
            <a:gsLst>
              <a:gs pos="67000">
                <a:srgbClr val="F475A6"/>
              </a:gs>
              <a:gs pos="100000">
                <a:srgbClr val="E8494D"/>
              </a:gs>
              <a:gs pos="0">
                <a:srgbClr val="FC931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96428724-1FAD-009F-3780-D4D3BC5484F0}"/>
              </a:ext>
            </a:extLst>
          </p:cNvPr>
          <p:cNvGrpSpPr/>
          <p:nvPr/>
        </p:nvGrpSpPr>
        <p:grpSpPr>
          <a:xfrm>
            <a:off x="139592" y="338624"/>
            <a:ext cx="4113102" cy="5635243"/>
            <a:chOff x="193863" y="589945"/>
            <a:chExt cx="11955780" cy="2343607"/>
          </a:xfrm>
        </p:grpSpPr>
        <p:sp>
          <p:nvSpPr>
            <p:cNvPr id="34" name="Rounded Rectangle 33">
              <a:extLst>
                <a:ext uri="{FF2B5EF4-FFF2-40B4-BE49-F238E27FC236}">
                  <a16:creationId xmlns:a16="http://schemas.microsoft.com/office/drawing/2014/main" id="{4E68BA60-84F0-B7AA-69BF-DF44F272F492}"/>
                </a:ext>
              </a:extLst>
            </p:cNvPr>
            <p:cNvSpPr/>
            <p:nvPr/>
          </p:nvSpPr>
          <p:spPr>
            <a:xfrm>
              <a:off x="193863" y="698204"/>
              <a:ext cx="11660607" cy="223534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9B1AE850-9A5B-9E3A-E556-0942DD4E68B2}"/>
                </a:ext>
              </a:extLst>
            </p:cNvPr>
            <p:cNvSpPr/>
            <p:nvPr/>
          </p:nvSpPr>
          <p:spPr>
            <a:xfrm>
              <a:off x="565582" y="589945"/>
              <a:ext cx="11584061" cy="2238171"/>
            </a:xfrm>
            <a:prstGeom prst="rect">
              <a:avLst/>
            </a:prstGeom>
            <a:noFill/>
            <a:ln w="25400"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300"/>
                </a:spcBef>
              </a:pPr>
              <a:endParaRPr lang="en-US" sz="1600" b="1" dirty="0">
                <a:solidFill>
                  <a:srgbClr val="4A65D9"/>
                </a:solidFill>
              </a:endParaRPr>
            </a:p>
            <a:p>
              <a:pPr>
                <a:spcBef>
                  <a:spcPts val="300"/>
                </a:spcBef>
              </a:pPr>
              <a:r>
                <a:rPr lang="en-US" sz="1600" b="1" dirty="0">
                  <a:solidFill>
                    <a:srgbClr val="4A65D9"/>
                  </a:solidFill>
                </a:rPr>
                <a:t> Project Objectives</a:t>
              </a:r>
              <a:r>
                <a:rPr lang="en-US" sz="1400" b="1" dirty="0">
                  <a:solidFill>
                    <a:srgbClr val="4A65D9"/>
                  </a:solidFill>
                </a:rPr>
                <a:t> </a:t>
              </a:r>
              <a:br>
                <a:rPr lang="en-US" sz="1400" b="1" dirty="0">
                  <a:solidFill>
                    <a:srgbClr val="4A65D9"/>
                  </a:solidFill>
                </a:rPr>
              </a:br>
              <a:r>
                <a:rPr lang="en-US" sz="800" b="1" dirty="0">
                  <a:solidFill>
                    <a:srgbClr val="4A65D9"/>
                  </a:solidFill>
                </a:rPr>
                <a:t>   </a:t>
              </a:r>
            </a:p>
            <a:p>
              <a:pPr>
                <a:spcBef>
                  <a:spcPts val="300"/>
                </a:spcBef>
                <a:spcAft>
                  <a:spcPts val="300"/>
                </a:spcAft>
                <a:buAutoNum type="arabicPeriod"/>
              </a:pPr>
              <a:r>
                <a:rPr lang="en-US" sz="1300" dirty="0">
                  <a:solidFill>
                    <a:schemeClr val="tx1">
                      <a:lumMod val="75000"/>
                      <a:lumOff val="25000"/>
                    </a:schemeClr>
                  </a:solidFill>
                </a:rPr>
                <a:t>Establish</a:t>
              </a:r>
              <a:r>
                <a:rPr lang="en-US" sz="1300" b="1" dirty="0">
                  <a:solidFill>
                    <a:schemeClr val="tx1">
                      <a:lumMod val="75000"/>
                      <a:lumOff val="25000"/>
                    </a:schemeClr>
                  </a:solidFill>
                </a:rPr>
                <a:t> sustainable open science communities (OSCs) </a:t>
              </a:r>
              <a:r>
                <a:rPr lang="en-US" sz="1300" dirty="0">
                  <a:solidFill>
                    <a:schemeClr val="tx1">
                      <a:lumMod val="75000"/>
                      <a:lumOff val="25000"/>
                    </a:schemeClr>
                  </a:solidFill>
                </a:rPr>
                <a:t>consisting of students, schools, families, local communities, civil society </a:t>
              </a:r>
              <a:r>
                <a:rPr lang="en-US" sz="1300" dirty="0" err="1">
                  <a:solidFill>
                    <a:schemeClr val="tx1">
                      <a:lumMod val="75000"/>
                      <a:lumOff val="25000"/>
                    </a:schemeClr>
                  </a:solidFill>
                </a:rPr>
                <a:t>organisations</a:t>
              </a:r>
              <a:r>
                <a:rPr lang="en-US" sz="1300" dirty="0">
                  <a:solidFill>
                    <a:schemeClr val="tx1">
                      <a:lumMod val="75000"/>
                      <a:lumOff val="25000"/>
                    </a:schemeClr>
                  </a:solidFill>
                </a:rPr>
                <a:t>, informal learning providers, universities, the media, policy-makers, and industry, to cooperate and integrate the open schooling concept. </a:t>
              </a:r>
            </a:p>
            <a:p>
              <a:pPr>
                <a:spcBef>
                  <a:spcPts val="300"/>
                </a:spcBef>
                <a:spcAft>
                  <a:spcPts val="300"/>
                </a:spcAft>
                <a:buAutoNum type="arabicPeriod"/>
              </a:pPr>
              <a:r>
                <a:rPr lang="en-US" sz="1300" dirty="0">
                  <a:solidFill>
                    <a:schemeClr val="tx1">
                      <a:lumMod val="75000"/>
                      <a:lumOff val="25000"/>
                    </a:schemeClr>
                  </a:solidFill>
                </a:rPr>
                <a:t>Increase students’ </a:t>
              </a:r>
              <a:r>
                <a:rPr lang="en-US" sz="1300" b="1" dirty="0">
                  <a:solidFill>
                    <a:schemeClr val="tx1">
                      <a:lumMod val="75000"/>
                      <a:lumOff val="25000"/>
                    </a:schemeClr>
                  </a:solidFill>
                </a:rPr>
                <a:t>interest in science, self-efficacy </a:t>
              </a:r>
              <a:r>
                <a:rPr lang="en-US" sz="1300" dirty="0">
                  <a:solidFill>
                    <a:schemeClr val="tx1">
                      <a:lumMod val="75000"/>
                      <a:lumOff val="25000"/>
                    </a:schemeClr>
                  </a:solidFill>
                </a:rPr>
                <a:t>for learning science, and their </a:t>
              </a:r>
              <a:r>
                <a:rPr lang="en-US" sz="1300" b="1" dirty="0">
                  <a:solidFill>
                    <a:schemeClr val="tx1">
                      <a:lumMod val="75000"/>
                      <a:lumOff val="25000"/>
                    </a:schemeClr>
                  </a:solidFill>
                </a:rPr>
                <a:t>science career awareness</a:t>
              </a:r>
              <a:r>
                <a:rPr lang="en-US" sz="1300" dirty="0">
                  <a:solidFill>
                    <a:schemeClr val="tx1">
                      <a:lumMod val="75000"/>
                      <a:lumOff val="25000"/>
                    </a:schemeClr>
                  </a:solidFill>
                </a:rPr>
                <a:t> by integrating real-life, open-school projects into science learning with the participation of science experts in authentic settings.</a:t>
              </a:r>
            </a:p>
            <a:p>
              <a:pPr>
                <a:spcBef>
                  <a:spcPts val="300"/>
                </a:spcBef>
                <a:spcAft>
                  <a:spcPts val="300"/>
                </a:spcAft>
              </a:pPr>
              <a:r>
                <a:rPr lang="en-US" sz="1300" dirty="0">
                  <a:solidFill>
                    <a:schemeClr val="tx1">
                      <a:lumMod val="75000"/>
                      <a:lumOff val="25000"/>
                    </a:schemeClr>
                  </a:solidFill>
                </a:rPr>
                <a:t>3: Develop </a:t>
              </a:r>
              <a:r>
                <a:rPr lang="en-US" sz="1300" b="1" dirty="0">
                  <a:solidFill>
                    <a:schemeClr val="tx1">
                      <a:lumMod val="75000"/>
                      <a:lumOff val="25000"/>
                    </a:schemeClr>
                  </a:solidFill>
                </a:rPr>
                <a:t>analytical and critical thinking competencies s </a:t>
              </a:r>
              <a:r>
                <a:rPr lang="en-US" sz="1300" dirty="0">
                  <a:solidFill>
                    <a:schemeClr val="tx1">
                      <a:lumMod val="75000"/>
                      <a:lumOff val="25000"/>
                    </a:schemeClr>
                  </a:solidFill>
                </a:rPr>
                <a:t>for students, families, and the wider community for problem solving and innovation through open-school science learning projects.</a:t>
              </a:r>
            </a:p>
            <a:p>
              <a:pPr>
                <a:spcBef>
                  <a:spcPts val="300"/>
                </a:spcBef>
                <a:spcAft>
                  <a:spcPts val="300"/>
                </a:spcAft>
              </a:pPr>
              <a:r>
                <a:rPr lang="en-US" sz="1300" dirty="0">
                  <a:solidFill>
                    <a:schemeClr val="tx1">
                      <a:lumMod val="75000"/>
                      <a:lumOff val="25000"/>
                    </a:schemeClr>
                  </a:solidFill>
                </a:rPr>
                <a:t>4. Provide educators and policy-makers with </a:t>
              </a:r>
              <a:r>
                <a:rPr lang="en-US" sz="1300" b="1" dirty="0">
                  <a:solidFill>
                    <a:schemeClr val="tx1">
                      <a:lumMod val="75000"/>
                      <a:lumOff val="25000"/>
                    </a:schemeClr>
                  </a:solidFill>
                </a:rPr>
                <a:t>a set of guidelines and recommendations</a:t>
              </a:r>
              <a:r>
                <a:rPr lang="en-US" sz="1300" dirty="0">
                  <a:solidFill>
                    <a:schemeClr val="tx1">
                      <a:lumMod val="75000"/>
                      <a:lumOff val="25000"/>
                    </a:schemeClr>
                  </a:solidFill>
                </a:rPr>
                <a:t> (the ‘MULTIPLIERS White Book’) for adopting open schooling.</a:t>
              </a:r>
            </a:p>
            <a:p>
              <a:pPr>
                <a:spcBef>
                  <a:spcPts val="300"/>
                </a:spcBef>
                <a:spcAft>
                  <a:spcPts val="300"/>
                </a:spcAft>
              </a:pPr>
              <a:r>
                <a:rPr lang="en-US" sz="1300" dirty="0">
                  <a:solidFill>
                    <a:schemeClr val="tx1">
                      <a:lumMod val="75000"/>
                      <a:lumOff val="25000"/>
                    </a:schemeClr>
                  </a:solidFill>
                </a:rPr>
                <a:t>5. Communicate and share the </a:t>
              </a:r>
              <a:r>
                <a:rPr lang="en-US" sz="1300" b="1" dirty="0">
                  <a:solidFill>
                    <a:schemeClr val="tx1">
                      <a:lumMod val="75000"/>
                      <a:lumOff val="25000"/>
                    </a:schemeClr>
                  </a:solidFill>
                </a:rPr>
                <a:t>project ideas, good practices, and tools/materials</a:t>
              </a:r>
              <a:r>
                <a:rPr lang="en-US" sz="1300" dirty="0">
                  <a:solidFill>
                    <a:schemeClr val="tx1">
                      <a:lumMod val="75000"/>
                      <a:lumOff val="25000"/>
                    </a:schemeClr>
                  </a:solidFill>
                </a:rPr>
                <a:t> with the widest possible range of institutions and individuals, including society.</a:t>
              </a:r>
            </a:p>
          </p:txBody>
        </p:sp>
      </p:grpSp>
      <p:grpSp>
        <p:nvGrpSpPr>
          <p:cNvPr id="22" name="Group 21">
            <a:extLst>
              <a:ext uri="{FF2B5EF4-FFF2-40B4-BE49-F238E27FC236}">
                <a16:creationId xmlns:a16="http://schemas.microsoft.com/office/drawing/2014/main" id="{A409BC63-943B-B474-392A-5F6D97A64A21}"/>
              </a:ext>
            </a:extLst>
          </p:cNvPr>
          <p:cNvGrpSpPr/>
          <p:nvPr/>
        </p:nvGrpSpPr>
        <p:grpSpPr>
          <a:xfrm>
            <a:off x="4212918" y="707801"/>
            <a:ext cx="3405439" cy="5122134"/>
            <a:chOff x="401357" y="771981"/>
            <a:chExt cx="4748916" cy="2763942"/>
          </a:xfrm>
          <a:solidFill>
            <a:schemeClr val="bg1">
              <a:lumMod val="95000"/>
            </a:schemeClr>
          </a:solidFill>
        </p:grpSpPr>
        <p:sp>
          <p:nvSpPr>
            <p:cNvPr id="23" name="Rounded Rectangle 22">
              <a:extLst>
                <a:ext uri="{FF2B5EF4-FFF2-40B4-BE49-F238E27FC236}">
                  <a16:creationId xmlns:a16="http://schemas.microsoft.com/office/drawing/2014/main" id="{FBA3B24C-1D14-D206-125B-D2AA45BE185B}"/>
                </a:ext>
              </a:extLst>
            </p:cNvPr>
            <p:cNvSpPr/>
            <p:nvPr/>
          </p:nvSpPr>
          <p:spPr>
            <a:xfrm>
              <a:off x="401357" y="771981"/>
              <a:ext cx="4748916" cy="27639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68B5DCA-0E8B-36F0-E587-39FDD39FC907}"/>
                </a:ext>
              </a:extLst>
            </p:cNvPr>
            <p:cNvSpPr/>
            <p:nvPr/>
          </p:nvSpPr>
          <p:spPr>
            <a:xfrm>
              <a:off x="576500" y="944798"/>
              <a:ext cx="4407246" cy="2431815"/>
            </a:xfrm>
            <a:prstGeom prst="rect">
              <a:avLst/>
            </a:prstGeom>
            <a:grpFill/>
            <a:ln w="28575" cmpd="dbl">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b="1" dirty="0">
                  <a:solidFill>
                    <a:srgbClr val="4A65D9"/>
                  </a:solidFill>
                </a:rPr>
                <a:t>Evaluation</a:t>
              </a:r>
              <a:r>
                <a:rPr lang="en-GB" sz="1300" dirty="0">
                  <a:solidFill>
                    <a:schemeClr val="tx1">
                      <a:lumMod val="75000"/>
                      <a:lumOff val="25000"/>
                    </a:schemeClr>
                  </a:solidFill>
                </a:rPr>
                <a:t> </a:t>
              </a:r>
              <a:r>
                <a:rPr lang="en-GB" sz="1600" b="1" dirty="0">
                  <a:solidFill>
                    <a:srgbClr val="4A65D9"/>
                  </a:solidFill>
                </a:rPr>
                <a:t>methodology</a:t>
              </a:r>
            </a:p>
            <a:p>
              <a:endParaRPr lang="en-GB" sz="1300" dirty="0">
                <a:solidFill>
                  <a:schemeClr val="tx1">
                    <a:lumMod val="75000"/>
                    <a:lumOff val="25000"/>
                  </a:schemeClr>
                </a:solidFill>
              </a:endParaRPr>
            </a:p>
            <a:p>
              <a:r>
                <a:rPr lang="en-US" sz="1300" dirty="0">
                  <a:solidFill>
                    <a:schemeClr val="tx1">
                      <a:lumMod val="75000"/>
                      <a:lumOff val="25000"/>
                    </a:schemeClr>
                  </a:solidFill>
                </a:rPr>
                <a:t>1. Assess the </a:t>
              </a:r>
              <a:r>
                <a:rPr lang="en-US" sz="1300" b="1" dirty="0">
                  <a:solidFill>
                    <a:schemeClr val="tx1">
                      <a:lumMod val="75000"/>
                      <a:lumOff val="25000"/>
                    </a:schemeClr>
                  </a:solidFill>
                </a:rPr>
                <a:t>successful establishment of six OSCs </a:t>
              </a:r>
              <a:r>
                <a:rPr lang="en-US" sz="1300" dirty="0">
                  <a:solidFill>
                    <a:schemeClr val="tx1">
                      <a:lumMod val="75000"/>
                      <a:lumOff val="25000"/>
                    </a:schemeClr>
                  </a:solidFill>
                </a:rPr>
                <a:t>as innovation hubs. </a:t>
              </a:r>
            </a:p>
            <a:p>
              <a:endParaRPr lang="en-US" sz="1300" dirty="0">
                <a:solidFill>
                  <a:schemeClr val="tx1">
                    <a:lumMod val="75000"/>
                    <a:lumOff val="25000"/>
                  </a:schemeClr>
                </a:solidFill>
              </a:endParaRPr>
            </a:p>
            <a:p>
              <a:r>
                <a:rPr lang="en-US" sz="1300" dirty="0">
                  <a:solidFill>
                    <a:schemeClr val="tx1">
                      <a:lumMod val="75000"/>
                      <a:lumOff val="25000"/>
                    </a:schemeClr>
                  </a:solidFill>
                </a:rPr>
                <a:t>2. Assess the impact of the project on </a:t>
              </a:r>
              <a:r>
                <a:rPr lang="en-US" sz="1300" b="1" dirty="0">
                  <a:solidFill>
                    <a:schemeClr val="tx1">
                      <a:lumMod val="75000"/>
                      <a:lumOff val="25000"/>
                    </a:schemeClr>
                  </a:solidFill>
                </a:rPr>
                <a:t>students’ interest in science , self-efficacy, and career awareness. </a:t>
              </a:r>
              <a:endParaRPr lang="en-US" sz="1300" dirty="0">
                <a:solidFill>
                  <a:schemeClr val="tx1">
                    <a:lumMod val="75000"/>
                    <a:lumOff val="25000"/>
                  </a:schemeClr>
                </a:solidFill>
              </a:endParaRPr>
            </a:p>
            <a:p>
              <a:endParaRPr lang="en-US" sz="1000" dirty="0">
                <a:solidFill>
                  <a:schemeClr val="tx1">
                    <a:lumMod val="75000"/>
                    <a:lumOff val="25000"/>
                  </a:schemeClr>
                </a:solidFill>
              </a:endParaRPr>
            </a:p>
            <a:p>
              <a:r>
                <a:rPr lang="en-US" sz="1300" dirty="0">
                  <a:solidFill>
                    <a:schemeClr val="tx1">
                      <a:lumMod val="75000"/>
                      <a:lumOff val="25000"/>
                    </a:schemeClr>
                  </a:solidFill>
                </a:rPr>
                <a:t>3. Assess the impact of the educational actions based on the open schooling framework on </a:t>
              </a:r>
              <a:r>
                <a:rPr lang="en-US" sz="1300" b="1" dirty="0">
                  <a:solidFill>
                    <a:schemeClr val="tx1">
                      <a:lumMod val="75000"/>
                      <a:lumOff val="25000"/>
                    </a:schemeClr>
                  </a:solidFill>
                </a:rPr>
                <a:t>students’ critical thinking and argumentation skills. </a:t>
              </a:r>
            </a:p>
            <a:p>
              <a:endParaRPr lang="en-US" sz="1300" b="1" dirty="0">
                <a:solidFill>
                  <a:schemeClr val="tx1">
                    <a:lumMod val="75000"/>
                    <a:lumOff val="25000"/>
                  </a:schemeClr>
                </a:solidFill>
              </a:endParaRPr>
            </a:p>
            <a:p>
              <a:r>
                <a:rPr lang="en-US" sz="1300" dirty="0">
                  <a:solidFill>
                    <a:schemeClr val="tx1">
                      <a:lumMod val="75000"/>
                      <a:lumOff val="25000"/>
                    </a:schemeClr>
                  </a:solidFill>
                </a:rPr>
                <a:t>4. Assess the </a:t>
              </a:r>
              <a:r>
                <a:rPr lang="en-US" sz="1300" b="1" dirty="0">
                  <a:solidFill>
                    <a:schemeClr val="tx1">
                      <a:lumMod val="75000"/>
                      <a:lumOff val="25000"/>
                    </a:schemeClr>
                  </a:solidFill>
                </a:rPr>
                <a:t>quality of the content of the guidelines and recommendations </a:t>
              </a:r>
              <a:r>
                <a:rPr lang="en-US" sz="1300" dirty="0">
                  <a:solidFill>
                    <a:schemeClr val="tx1">
                      <a:lumMod val="75000"/>
                      <a:lumOff val="25000"/>
                    </a:schemeClr>
                  </a:solidFill>
                </a:rPr>
                <a:t>through open consultation between a wide variety</a:t>
              </a:r>
            </a:p>
            <a:p>
              <a:r>
                <a:rPr lang="en-US" sz="1300" dirty="0">
                  <a:solidFill>
                    <a:schemeClr val="tx1">
                      <a:lumMod val="75000"/>
                      <a:lumOff val="25000"/>
                    </a:schemeClr>
                  </a:solidFill>
                </a:rPr>
                <a:t>of stakeholders. </a:t>
              </a:r>
            </a:p>
            <a:p>
              <a:endParaRPr lang="en-US" sz="1000" dirty="0">
                <a:solidFill>
                  <a:schemeClr val="tx1">
                    <a:lumMod val="75000"/>
                    <a:lumOff val="25000"/>
                  </a:schemeClr>
                </a:solidFill>
              </a:endParaRPr>
            </a:p>
            <a:p>
              <a:r>
                <a:rPr lang="en-US" sz="1300" dirty="0">
                  <a:solidFill>
                    <a:schemeClr val="tx1">
                      <a:lumMod val="75000"/>
                      <a:lumOff val="25000"/>
                    </a:schemeClr>
                  </a:solidFill>
                </a:rPr>
                <a:t>5. Assess </a:t>
              </a:r>
              <a:r>
                <a:rPr lang="en-US" sz="1300" b="1" dirty="0">
                  <a:solidFill>
                    <a:schemeClr val="tx1">
                      <a:lumMod val="75000"/>
                      <a:lumOff val="25000"/>
                    </a:schemeClr>
                  </a:solidFill>
                </a:rPr>
                <a:t>the number and the quality of communication and promotion activities performed, </a:t>
              </a:r>
              <a:r>
                <a:rPr lang="en-US" sz="1300" dirty="0">
                  <a:solidFill>
                    <a:schemeClr val="tx1">
                      <a:lumMod val="75000"/>
                      <a:lumOff val="25000"/>
                    </a:schemeClr>
                  </a:solidFill>
                </a:rPr>
                <a:t>the countries reached, and the number of individuals and institutions engaged. </a:t>
              </a:r>
            </a:p>
          </p:txBody>
        </p:sp>
      </p:grpSp>
      <p:grpSp>
        <p:nvGrpSpPr>
          <p:cNvPr id="25" name="Group 24">
            <a:extLst>
              <a:ext uri="{FF2B5EF4-FFF2-40B4-BE49-F238E27FC236}">
                <a16:creationId xmlns:a16="http://schemas.microsoft.com/office/drawing/2014/main" id="{D1273072-06E5-F695-0A60-416816BE4B7D}"/>
              </a:ext>
            </a:extLst>
          </p:cNvPr>
          <p:cNvGrpSpPr/>
          <p:nvPr/>
        </p:nvGrpSpPr>
        <p:grpSpPr>
          <a:xfrm>
            <a:off x="7692855" y="1754822"/>
            <a:ext cx="2019231" cy="2727054"/>
            <a:chOff x="5332912" y="717759"/>
            <a:chExt cx="4134544" cy="1689908"/>
          </a:xfrm>
        </p:grpSpPr>
        <p:sp>
          <p:nvSpPr>
            <p:cNvPr id="26" name="Rounded Rectangle 25">
              <a:extLst>
                <a:ext uri="{FF2B5EF4-FFF2-40B4-BE49-F238E27FC236}">
                  <a16:creationId xmlns:a16="http://schemas.microsoft.com/office/drawing/2014/main" id="{C642D56E-8463-B180-E646-FC47B9E0ECB3}"/>
                </a:ext>
              </a:extLst>
            </p:cNvPr>
            <p:cNvSpPr/>
            <p:nvPr/>
          </p:nvSpPr>
          <p:spPr>
            <a:xfrm>
              <a:off x="5332912" y="717759"/>
              <a:ext cx="4134544" cy="167982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562D4A9-6669-B633-807F-4D512A0D0D08}"/>
                </a:ext>
              </a:extLst>
            </p:cNvPr>
            <p:cNvSpPr/>
            <p:nvPr/>
          </p:nvSpPr>
          <p:spPr>
            <a:xfrm>
              <a:off x="5630088" y="741609"/>
              <a:ext cx="3593374" cy="1666058"/>
            </a:xfrm>
            <a:prstGeom prst="rect">
              <a:avLst/>
            </a:prstGeom>
            <a:noFill/>
            <a:ln w="25400" cmpd="dbl">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4A65D9"/>
                </a:solidFill>
              </a:endParaRPr>
            </a:p>
            <a:p>
              <a:r>
                <a:rPr lang="en-US" sz="1600" b="1" dirty="0">
                  <a:solidFill>
                    <a:srgbClr val="4A65D9"/>
                  </a:solidFill>
                </a:rPr>
                <a:t>Evaluation instruments</a:t>
              </a:r>
              <a:br>
                <a:rPr lang="en-US" sz="1600" b="1" dirty="0">
                  <a:solidFill>
                    <a:srgbClr val="4A65D9"/>
                  </a:solidFill>
                </a:rPr>
              </a:br>
              <a:endParaRPr lang="en-US" sz="1400" b="1" dirty="0">
                <a:solidFill>
                  <a:srgbClr val="4A65D9"/>
                </a:solidFill>
              </a:endParaRPr>
            </a:p>
            <a:p>
              <a:pPr marL="228600" indent="-228600">
                <a:buFont typeface="+mj-lt"/>
                <a:buAutoNum type="arabicPeriod"/>
              </a:pPr>
              <a:r>
                <a:rPr lang="en-US" sz="1300" dirty="0">
                  <a:solidFill>
                    <a:schemeClr val="tx1">
                      <a:lumMod val="75000"/>
                      <a:lumOff val="25000"/>
                    </a:schemeClr>
                  </a:solidFill>
                </a:rPr>
                <a:t>Interviews </a:t>
              </a:r>
            </a:p>
            <a:p>
              <a:pPr marL="228600" indent="-228600">
                <a:buFont typeface="+mj-lt"/>
                <a:buAutoNum type="arabicPeriod"/>
              </a:pPr>
              <a:r>
                <a:rPr lang="en-US" sz="1300" dirty="0">
                  <a:solidFill>
                    <a:schemeClr val="tx1">
                      <a:lumMod val="75000"/>
                      <a:lumOff val="25000"/>
                    </a:schemeClr>
                  </a:solidFill>
                </a:rPr>
                <a:t>Questionnaire, interviews</a:t>
              </a:r>
            </a:p>
            <a:p>
              <a:pPr marL="228600" indent="-228600">
                <a:buFont typeface="+mj-lt"/>
                <a:buAutoNum type="arabicPeriod"/>
              </a:pPr>
              <a:r>
                <a:rPr lang="en-US" sz="1300" dirty="0">
                  <a:solidFill>
                    <a:schemeClr val="tx1">
                      <a:lumMod val="75000"/>
                      <a:lumOff val="25000"/>
                    </a:schemeClr>
                  </a:solidFill>
                </a:rPr>
                <a:t>Interviews/focus groups and observations  </a:t>
              </a:r>
            </a:p>
            <a:p>
              <a:pPr marL="228600" indent="-228600">
                <a:buFont typeface="+mj-lt"/>
                <a:buAutoNum type="arabicPeriod"/>
              </a:pPr>
              <a:r>
                <a:rPr lang="en-US" sz="1300" dirty="0">
                  <a:solidFill>
                    <a:schemeClr val="tx1">
                      <a:lumMod val="75000"/>
                      <a:lumOff val="25000"/>
                    </a:schemeClr>
                  </a:solidFill>
                </a:rPr>
                <a:t>Focus groups</a:t>
              </a:r>
            </a:p>
            <a:p>
              <a:pPr marL="228600" indent="-228600">
                <a:buFont typeface="+mj-lt"/>
                <a:buAutoNum type="arabicPeriod"/>
              </a:pPr>
              <a:r>
                <a:rPr lang="en-US" sz="1300" dirty="0">
                  <a:solidFill>
                    <a:schemeClr val="tx1">
                      <a:lumMod val="75000"/>
                      <a:lumOff val="25000"/>
                    </a:schemeClr>
                  </a:solidFill>
                </a:rPr>
                <a:t>Interviews </a:t>
              </a:r>
            </a:p>
          </p:txBody>
        </p:sp>
      </p:grpSp>
      <p:sp>
        <p:nvSpPr>
          <p:cNvPr id="51" name="Rectangle 50">
            <a:extLst>
              <a:ext uri="{FF2B5EF4-FFF2-40B4-BE49-F238E27FC236}">
                <a16:creationId xmlns:a16="http://schemas.microsoft.com/office/drawing/2014/main" id="{CF49AE60-919F-91DA-E709-D62519165777}"/>
              </a:ext>
            </a:extLst>
          </p:cNvPr>
          <p:cNvSpPr/>
          <p:nvPr/>
        </p:nvSpPr>
        <p:spPr>
          <a:xfrm>
            <a:off x="390688" y="64998"/>
            <a:ext cx="10294126" cy="44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rgbClr val="4A65D9"/>
                </a:solidFill>
              </a:rPr>
              <a:t>MULTIPLIERS – </a:t>
            </a:r>
            <a:r>
              <a:rPr lang="en-AU" sz="2000" b="1" dirty="0">
                <a:solidFill>
                  <a:srgbClr val="4A65D9"/>
                </a:solidFill>
              </a:rPr>
              <a:t>Partnerships to ensure meaningful engagement with Science and Society</a:t>
            </a:r>
            <a:endParaRPr lang="en-US" sz="2000" b="1" dirty="0">
              <a:solidFill>
                <a:srgbClr val="4A65D9"/>
              </a:solidFill>
            </a:endParaRPr>
          </a:p>
          <a:p>
            <a:endParaRPr lang="en-US" sz="2200" b="1" dirty="0">
              <a:solidFill>
                <a:schemeClr val="bg1">
                  <a:lumMod val="65000"/>
                </a:schemeClr>
              </a:solidFill>
            </a:endParaRPr>
          </a:p>
        </p:txBody>
      </p:sp>
      <p:sp>
        <p:nvSpPr>
          <p:cNvPr id="55" name="TextBox 99">
            <a:extLst>
              <a:ext uri="{FF2B5EF4-FFF2-40B4-BE49-F238E27FC236}">
                <a16:creationId xmlns:a16="http://schemas.microsoft.com/office/drawing/2014/main" id="{17616D42-D3E0-0460-211F-998F35E1BA0A}"/>
              </a:ext>
            </a:extLst>
          </p:cNvPr>
          <p:cNvSpPr txBox="1"/>
          <p:nvPr/>
        </p:nvSpPr>
        <p:spPr>
          <a:xfrm>
            <a:off x="139592" y="6073333"/>
            <a:ext cx="5504891" cy="83099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rgbClr val="0070C0"/>
                </a:solidFill>
              </a:rPr>
              <a:t>EVALUATION TEAM: </a:t>
            </a:r>
            <a:r>
              <a:rPr lang="en-US" sz="1200" dirty="0"/>
              <a:t>Annette </a:t>
            </a:r>
            <a:r>
              <a:rPr lang="en-US" sz="1200" dirty="0" err="1"/>
              <a:t>Scheersoi</a:t>
            </a:r>
            <a:r>
              <a:rPr lang="en-US" sz="1200" dirty="0"/>
              <a:t>; Amélie </a:t>
            </a:r>
            <a:r>
              <a:rPr lang="en-US" sz="1200" dirty="0" err="1"/>
              <a:t>Tessartz</a:t>
            </a:r>
            <a:r>
              <a:rPr lang="en-US" sz="1200" dirty="0"/>
              <a:t> (Coordination - Germany), Costas Constantinou; Irene Drymiotou (Cyprus); Digna </a:t>
            </a:r>
            <a:r>
              <a:rPr lang="en-US" sz="1200" dirty="0" err="1"/>
              <a:t>Couso</a:t>
            </a:r>
            <a:r>
              <a:rPr lang="en-US" sz="1200" dirty="0"/>
              <a:t>; Raquel Ríos Font (Spain); Gregor </a:t>
            </a:r>
            <a:r>
              <a:rPr lang="en-US" sz="1200" dirty="0" err="1"/>
              <a:t>Torkar</a:t>
            </a:r>
            <a:r>
              <a:rPr lang="en-US" sz="1200" dirty="0"/>
              <a:t>; Tim </a:t>
            </a:r>
            <a:r>
              <a:rPr lang="en-US" sz="1200" dirty="0" err="1"/>
              <a:t>Prezelj</a:t>
            </a:r>
            <a:r>
              <a:rPr lang="en-US" sz="1200" dirty="0"/>
              <a:t> (Slovenia); Christina </a:t>
            </a:r>
            <a:r>
              <a:rPr lang="en-US" sz="1200" dirty="0" err="1"/>
              <a:t>Ottander</a:t>
            </a:r>
            <a:r>
              <a:rPr lang="en-US" sz="1200" dirty="0"/>
              <a:t>; Jenny Sullivan </a:t>
            </a:r>
            <a:r>
              <a:rPr lang="en-US" sz="1200" dirty="0" err="1"/>
              <a:t>Hellgren</a:t>
            </a:r>
            <a:r>
              <a:rPr lang="en-US" sz="1200" dirty="0"/>
              <a:t> (Sweden). </a:t>
            </a:r>
          </a:p>
        </p:txBody>
      </p:sp>
      <p:sp>
        <p:nvSpPr>
          <p:cNvPr id="20" name="Oval 19">
            <a:extLst>
              <a:ext uri="{FF2B5EF4-FFF2-40B4-BE49-F238E27FC236}">
                <a16:creationId xmlns:a16="http://schemas.microsoft.com/office/drawing/2014/main" id="{57CF7CF6-2516-99F2-E67E-16259E5380A9}"/>
              </a:ext>
            </a:extLst>
          </p:cNvPr>
          <p:cNvSpPr/>
          <p:nvPr/>
        </p:nvSpPr>
        <p:spPr>
          <a:xfrm>
            <a:off x="8825535" y="5933094"/>
            <a:ext cx="846760" cy="723691"/>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6A72EF7-5FE0-8BC6-33D4-64827282FC1B}"/>
              </a:ext>
            </a:extLst>
          </p:cNvPr>
          <p:cNvSpPr/>
          <p:nvPr/>
        </p:nvSpPr>
        <p:spPr>
          <a:xfrm>
            <a:off x="5723569" y="5955017"/>
            <a:ext cx="895178" cy="80561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fik 19">
            <a:extLst>
              <a:ext uri="{FF2B5EF4-FFF2-40B4-BE49-F238E27FC236}">
                <a16:creationId xmlns:a16="http://schemas.microsoft.com/office/drawing/2014/main" id="{4301108B-3192-8364-CCDB-9D51781D83F1}"/>
              </a:ext>
            </a:extLst>
          </p:cNvPr>
          <p:cNvPicPr>
            <a:picLocks noChangeAspect="1"/>
          </p:cNvPicPr>
          <p:nvPr/>
        </p:nvPicPr>
        <p:blipFill>
          <a:blip r:embed="rId5"/>
          <a:stretch>
            <a:fillRect/>
          </a:stretch>
        </p:blipFill>
        <p:spPr>
          <a:xfrm>
            <a:off x="6775065" y="5939548"/>
            <a:ext cx="865636" cy="828000"/>
          </a:xfrm>
          <a:prstGeom prst="rect">
            <a:avLst/>
          </a:prstGeom>
        </p:spPr>
      </p:pic>
      <p:pic>
        <p:nvPicPr>
          <p:cNvPr id="29" name="Grafik 20">
            <a:extLst>
              <a:ext uri="{FF2B5EF4-FFF2-40B4-BE49-F238E27FC236}">
                <a16:creationId xmlns:a16="http://schemas.microsoft.com/office/drawing/2014/main" id="{67210D9A-E6DA-C0A2-75EC-684DF81400DB}"/>
              </a:ext>
            </a:extLst>
          </p:cNvPr>
          <p:cNvPicPr>
            <a:picLocks noChangeAspect="1"/>
          </p:cNvPicPr>
          <p:nvPr/>
        </p:nvPicPr>
        <p:blipFill rotWithShape="1">
          <a:blip r:embed="rId6"/>
          <a:srcRect l="8665" t="8432" r="9542" b="8590"/>
          <a:stretch/>
        </p:blipFill>
        <p:spPr>
          <a:xfrm>
            <a:off x="7882597" y="5975472"/>
            <a:ext cx="764344" cy="775431"/>
          </a:xfrm>
          <a:prstGeom prst="rect">
            <a:avLst/>
          </a:prstGeom>
        </p:spPr>
      </p:pic>
    </p:spTree>
    <p:extLst>
      <p:ext uri="{BB962C8B-B14F-4D97-AF65-F5344CB8AC3E}">
        <p14:creationId xmlns:p14="http://schemas.microsoft.com/office/powerpoint/2010/main" val="124922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5E891A1-D2C4-A939-B199-7CAD6CF78271}"/>
              </a:ext>
            </a:extLst>
          </p:cNvPr>
          <p:cNvSpPr/>
          <p:nvPr/>
        </p:nvSpPr>
        <p:spPr>
          <a:xfrm>
            <a:off x="-12904" y="6100933"/>
            <a:ext cx="9918903" cy="802632"/>
          </a:xfrm>
          <a:prstGeom prst="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FBC0F2A-648B-2097-B585-5E3CFE898229}"/>
              </a:ext>
            </a:extLst>
          </p:cNvPr>
          <p:cNvSpPr/>
          <p:nvPr/>
        </p:nvSpPr>
        <p:spPr>
          <a:xfrm>
            <a:off x="-12903" y="568423"/>
            <a:ext cx="9918903" cy="5578813"/>
          </a:xfrm>
          <a:prstGeom prst="rect">
            <a:avLst/>
          </a:prstGeom>
          <a:gradFill>
            <a:gsLst>
              <a:gs pos="0">
                <a:srgbClr val="F475A6"/>
              </a:gs>
              <a:gs pos="42000">
                <a:srgbClr val="E8494D"/>
              </a:gs>
              <a:gs pos="100000">
                <a:srgbClr val="FC9319"/>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EB6852A-6C26-CAEC-7E2F-22A2BFABFF9C}"/>
              </a:ext>
            </a:extLst>
          </p:cNvPr>
          <p:cNvSpPr txBox="1"/>
          <p:nvPr/>
        </p:nvSpPr>
        <p:spPr>
          <a:xfrm>
            <a:off x="10555593" y="-1231313"/>
            <a:ext cx="184731" cy="369332"/>
          </a:xfrm>
          <a:prstGeom prst="rect">
            <a:avLst/>
          </a:prstGeom>
          <a:solidFill>
            <a:schemeClr val="accent2"/>
          </a:solidFill>
        </p:spPr>
        <p:txBody>
          <a:bodyPr wrap="none" rtlCol="0">
            <a:spAutoFit/>
          </a:bodyPr>
          <a:lstStyle/>
          <a:p>
            <a:endParaRPr lang="en-US"/>
          </a:p>
        </p:txBody>
      </p:sp>
      <p:sp>
        <p:nvSpPr>
          <p:cNvPr id="56" name="TextBox 55">
            <a:extLst>
              <a:ext uri="{FF2B5EF4-FFF2-40B4-BE49-F238E27FC236}">
                <a16:creationId xmlns:a16="http://schemas.microsoft.com/office/drawing/2014/main" id="{0273829E-2C03-5AC4-AA54-525C0E642233}"/>
              </a:ext>
            </a:extLst>
          </p:cNvPr>
          <p:cNvSpPr txBox="1"/>
          <p:nvPr/>
        </p:nvSpPr>
        <p:spPr>
          <a:xfrm>
            <a:off x="-200689" y="947830"/>
            <a:ext cx="4519553" cy="369332"/>
          </a:xfrm>
          <a:prstGeom prst="rect">
            <a:avLst/>
          </a:prstGeom>
          <a:noFill/>
        </p:spPr>
        <p:txBody>
          <a:bodyPr wrap="square" rtlCol="0">
            <a:spAutoFit/>
          </a:bodyPr>
          <a:lstStyle/>
          <a:p>
            <a:pPr algn="ctr"/>
            <a:r>
              <a:rPr lang="en-US" b="1" dirty="0">
                <a:solidFill>
                  <a:schemeClr val="bg1"/>
                </a:solidFill>
              </a:rPr>
              <a:t> Project Map     </a:t>
            </a:r>
          </a:p>
        </p:txBody>
      </p:sp>
      <p:sp>
        <p:nvSpPr>
          <p:cNvPr id="75" name="TextBox 74">
            <a:extLst>
              <a:ext uri="{FF2B5EF4-FFF2-40B4-BE49-F238E27FC236}">
                <a16:creationId xmlns:a16="http://schemas.microsoft.com/office/drawing/2014/main" id="{B5F5BAF8-5700-6F17-430D-8F497BF196B7}"/>
              </a:ext>
            </a:extLst>
          </p:cNvPr>
          <p:cNvSpPr txBox="1"/>
          <p:nvPr/>
        </p:nvSpPr>
        <p:spPr>
          <a:xfrm>
            <a:off x="247186" y="6147236"/>
            <a:ext cx="4847569" cy="276999"/>
          </a:xfrm>
          <a:prstGeom prst="rect">
            <a:avLst/>
          </a:prstGeom>
          <a:noFill/>
        </p:spPr>
        <p:txBody>
          <a:bodyPr wrap="square">
            <a:spAutoFit/>
          </a:bodyPr>
          <a:lstStyle/>
          <a:p>
            <a:r>
              <a:rPr lang="en-US" sz="1200" b="1" dirty="0">
                <a:solidFill>
                  <a:srgbClr val="0070C0"/>
                </a:solidFill>
              </a:rPr>
              <a:t>Project </a:t>
            </a:r>
            <a:r>
              <a:rPr lang="en-US" sz="1200" b="1" dirty="0" err="1">
                <a:solidFill>
                  <a:srgbClr val="0070C0"/>
                </a:solidFill>
              </a:rPr>
              <a:t>Coodinator</a:t>
            </a:r>
            <a:r>
              <a:rPr lang="en-US" sz="1200" b="1" dirty="0">
                <a:solidFill>
                  <a:srgbClr val="0070C0"/>
                </a:solidFill>
              </a:rPr>
              <a:t>:</a:t>
            </a:r>
            <a:endParaRPr lang="en-US" sz="1200" dirty="0"/>
          </a:p>
        </p:txBody>
      </p:sp>
      <p:sp>
        <p:nvSpPr>
          <p:cNvPr id="50" name="Oval 49">
            <a:extLst>
              <a:ext uri="{FF2B5EF4-FFF2-40B4-BE49-F238E27FC236}">
                <a16:creationId xmlns:a16="http://schemas.microsoft.com/office/drawing/2014/main" id="{DF55340A-89C8-7D8D-5F9A-40217218795C}"/>
              </a:ext>
            </a:extLst>
          </p:cNvPr>
          <p:cNvSpPr/>
          <p:nvPr/>
        </p:nvSpPr>
        <p:spPr>
          <a:xfrm>
            <a:off x="8825535" y="5933094"/>
            <a:ext cx="846760" cy="723691"/>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E3DDEA6-9E04-FDCE-F973-9CEA7BAD9BCA}"/>
              </a:ext>
            </a:extLst>
          </p:cNvPr>
          <p:cNvSpPr/>
          <p:nvPr/>
        </p:nvSpPr>
        <p:spPr>
          <a:xfrm>
            <a:off x="5723569" y="5955017"/>
            <a:ext cx="895178" cy="80561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C3D8879-9C08-CCD9-5BDD-91B93262AEC8}"/>
              </a:ext>
            </a:extLst>
          </p:cNvPr>
          <p:cNvSpPr txBox="1"/>
          <p:nvPr/>
        </p:nvSpPr>
        <p:spPr>
          <a:xfrm>
            <a:off x="5854262" y="4960667"/>
            <a:ext cx="3905543" cy="369332"/>
          </a:xfrm>
          <a:prstGeom prst="rect">
            <a:avLst/>
          </a:prstGeom>
          <a:noFill/>
          <a:ln>
            <a:solidFill>
              <a:schemeClr val="bg1">
                <a:lumMod val="85000"/>
              </a:schemeClr>
            </a:solidFill>
          </a:ln>
        </p:spPr>
        <p:txBody>
          <a:bodyPr wrap="square" rtlCol="0">
            <a:spAutoFit/>
          </a:bodyPr>
          <a:lstStyle/>
          <a:p>
            <a:pPr algn="ctr"/>
            <a:r>
              <a:rPr lang="en-US" dirty="0">
                <a:hlinkClick r:id="rId5"/>
              </a:rPr>
              <a:t>https://multipliers-project.org/</a:t>
            </a:r>
            <a:r>
              <a:rPr lang="en-US" dirty="0"/>
              <a:t> </a:t>
            </a:r>
          </a:p>
        </p:txBody>
      </p:sp>
      <p:sp>
        <p:nvSpPr>
          <p:cNvPr id="2" name="Rectangle 1">
            <a:extLst>
              <a:ext uri="{FF2B5EF4-FFF2-40B4-BE49-F238E27FC236}">
                <a16:creationId xmlns:a16="http://schemas.microsoft.com/office/drawing/2014/main" id="{220B4198-1CB7-F5AF-DA4E-E20FFF564D25}"/>
              </a:ext>
            </a:extLst>
          </p:cNvPr>
          <p:cNvSpPr/>
          <p:nvPr/>
        </p:nvSpPr>
        <p:spPr>
          <a:xfrm>
            <a:off x="43526" y="68329"/>
            <a:ext cx="10294126" cy="44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rgbClr val="4A65D9"/>
                </a:solidFill>
              </a:rPr>
              <a:t>MULTIPLIERS – </a:t>
            </a:r>
            <a:r>
              <a:rPr lang="en-AU" sz="2000" b="1" dirty="0">
                <a:solidFill>
                  <a:srgbClr val="4A65D9"/>
                </a:solidFill>
              </a:rPr>
              <a:t>Partnerships to ensure meaningful engagement with Science and Society</a:t>
            </a:r>
            <a:endParaRPr lang="en-US" sz="2000" b="1" dirty="0">
              <a:solidFill>
                <a:srgbClr val="4A65D9"/>
              </a:solidFill>
            </a:endParaRPr>
          </a:p>
          <a:p>
            <a:endParaRPr lang="en-US" sz="2200" b="1" dirty="0">
              <a:solidFill>
                <a:srgbClr val="4A65D9"/>
              </a:solidFill>
            </a:endParaRPr>
          </a:p>
          <a:p>
            <a:endParaRPr lang="en-US" sz="2200" b="1" dirty="0">
              <a:solidFill>
                <a:schemeClr val="bg1">
                  <a:lumMod val="65000"/>
                </a:schemeClr>
              </a:solidFill>
            </a:endParaRPr>
          </a:p>
        </p:txBody>
      </p:sp>
      <p:pic>
        <p:nvPicPr>
          <p:cNvPr id="20" name="Grafik 19">
            <a:extLst>
              <a:ext uri="{FF2B5EF4-FFF2-40B4-BE49-F238E27FC236}">
                <a16:creationId xmlns:a16="http://schemas.microsoft.com/office/drawing/2014/main" id="{1F796863-2882-7C31-F548-8FBFC73A0161}"/>
              </a:ext>
            </a:extLst>
          </p:cNvPr>
          <p:cNvPicPr>
            <a:picLocks noChangeAspect="1"/>
          </p:cNvPicPr>
          <p:nvPr/>
        </p:nvPicPr>
        <p:blipFill>
          <a:blip r:embed="rId6"/>
          <a:stretch>
            <a:fillRect/>
          </a:stretch>
        </p:blipFill>
        <p:spPr>
          <a:xfrm>
            <a:off x="6775065" y="5939548"/>
            <a:ext cx="865636" cy="828000"/>
          </a:xfrm>
          <a:prstGeom prst="rect">
            <a:avLst/>
          </a:prstGeom>
        </p:spPr>
      </p:pic>
      <p:pic>
        <p:nvPicPr>
          <p:cNvPr id="21" name="Grafik 20">
            <a:extLst>
              <a:ext uri="{FF2B5EF4-FFF2-40B4-BE49-F238E27FC236}">
                <a16:creationId xmlns:a16="http://schemas.microsoft.com/office/drawing/2014/main" id="{B0C5E81A-F3DC-C8BF-D8E0-87F8CC5B8DE2}"/>
              </a:ext>
            </a:extLst>
          </p:cNvPr>
          <p:cNvPicPr>
            <a:picLocks noChangeAspect="1"/>
          </p:cNvPicPr>
          <p:nvPr/>
        </p:nvPicPr>
        <p:blipFill rotWithShape="1">
          <a:blip r:embed="rId7"/>
          <a:srcRect l="8665" t="8432" r="9542" b="8590"/>
          <a:stretch/>
        </p:blipFill>
        <p:spPr>
          <a:xfrm>
            <a:off x="7882597" y="5975472"/>
            <a:ext cx="764344" cy="775431"/>
          </a:xfrm>
          <a:prstGeom prst="rect">
            <a:avLst/>
          </a:prstGeom>
        </p:spPr>
      </p:pic>
      <p:pic>
        <p:nvPicPr>
          <p:cNvPr id="18" name="Grafik 12">
            <a:extLst>
              <a:ext uri="{FF2B5EF4-FFF2-40B4-BE49-F238E27FC236}">
                <a16:creationId xmlns:a16="http://schemas.microsoft.com/office/drawing/2014/main" id="{04625BF7-3FB4-C64F-94A6-D29AB8411E7C}"/>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437896" y="5939548"/>
            <a:ext cx="1487826" cy="800764"/>
          </a:xfrm>
          <a:prstGeom prst="rect">
            <a:avLst/>
          </a:prstGeom>
        </p:spPr>
      </p:pic>
      <p:pic>
        <p:nvPicPr>
          <p:cNvPr id="22" name="Immagine 5">
            <a:extLst>
              <a:ext uri="{FF2B5EF4-FFF2-40B4-BE49-F238E27FC236}">
                <a16:creationId xmlns:a16="http://schemas.microsoft.com/office/drawing/2014/main" id="{C115D9CA-833B-684D-9D99-0CBBFD322DFE}"/>
              </a:ext>
            </a:extLst>
          </p:cNvPr>
          <p:cNvPicPr/>
          <p:nvPr/>
        </p:nvPicPr>
        <p:blipFill>
          <a:blip r:embed="rId9" cstate="hqprint">
            <a:extLst>
              <a:ext uri="{28A0092B-C50C-407E-A947-70E740481C1C}">
                <a14:useLocalDpi xmlns:a14="http://schemas.microsoft.com/office/drawing/2010/main"/>
              </a:ext>
            </a:extLst>
          </a:blip>
          <a:stretch>
            <a:fillRect/>
          </a:stretch>
        </p:blipFill>
        <p:spPr>
          <a:xfrm>
            <a:off x="315226" y="1551524"/>
            <a:ext cx="3221076" cy="3225749"/>
          </a:xfrm>
          <a:prstGeom prst="rect">
            <a:avLst/>
          </a:prstGeom>
        </p:spPr>
      </p:pic>
      <p:pic>
        <p:nvPicPr>
          <p:cNvPr id="23" name="Graphic 22" descr="Marker with solid fill">
            <a:extLst>
              <a:ext uri="{FF2B5EF4-FFF2-40B4-BE49-F238E27FC236}">
                <a16:creationId xmlns:a16="http://schemas.microsoft.com/office/drawing/2014/main" id="{98A1EC27-52C5-11E7-E40D-BA7F3EC51B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61524" y="4354802"/>
            <a:ext cx="374778" cy="374778"/>
          </a:xfrm>
          <a:prstGeom prst="rect">
            <a:avLst/>
          </a:prstGeom>
        </p:spPr>
      </p:pic>
      <p:pic>
        <p:nvPicPr>
          <p:cNvPr id="24" name="Graphic 23" descr="Marker with solid fill">
            <a:extLst>
              <a:ext uri="{FF2B5EF4-FFF2-40B4-BE49-F238E27FC236}">
                <a16:creationId xmlns:a16="http://schemas.microsoft.com/office/drawing/2014/main" id="{19BDCC9B-537B-85C4-DFB2-905276BE858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25764" y="2461204"/>
            <a:ext cx="374778" cy="374778"/>
          </a:xfrm>
          <a:prstGeom prst="rect">
            <a:avLst/>
          </a:prstGeom>
        </p:spPr>
      </p:pic>
      <p:pic>
        <p:nvPicPr>
          <p:cNvPr id="25" name="Graphic 24" descr="Marker with solid fill">
            <a:extLst>
              <a:ext uri="{FF2B5EF4-FFF2-40B4-BE49-F238E27FC236}">
                <a16:creationId xmlns:a16="http://schemas.microsoft.com/office/drawing/2014/main" id="{8E328E41-EEEB-552E-6F09-ED1A28B2D69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99343" y="3623915"/>
            <a:ext cx="374778" cy="374778"/>
          </a:xfrm>
          <a:prstGeom prst="rect">
            <a:avLst/>
          </a:prstGeom>
        </p:spPr>
      </p:pic>
      <p:pic>
        <p:nvPicPr>
          <p:cNvPr id="26" name="Graphic 25" descr="Marker with solid fill">
            <a:extLst>
              <a:ext uri="{FF2B5EF4-FFF2-40B4-BE49-F238E27FC236}">
                <a16:creationId xmlns:a16="http://schemas.microsoft.com/office/drawing/2014/main" id="{E1375FC6-B460-6DE8-0CE8-86BF7E6CB46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8675" y="3834630"/>
            <a:ext cx="374778" cy="374778"/>
          </a:xfrm>
          <a:prstGeom prst="rect">
            <a:avLst/>
          </a:prstGeom>
        </p:spPr>
      </p:pic>
      <p:pic>
        <p:nvPicPr>
          <p:cNvPr id="27" name="Graphic 26" descr="Marker with solid fill">
            <a:extLst>
              <a:ext uri="{FF2B5EF4-FFF2-40B4-BE49-F238E27FC236}">
                <a16:creationId xmlns:a16="http://schemas.microsoft.com/office/drawing/2014/main" id="{87957C22-E0BA-671D-60B2-2D677A9388C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641918" y="2137437"/>
            <a:ext cx="374778" cy="374778"/>
          </a:xfrm>
          <a:prstGeom prst="rect">
            <a:avLst/>
          </a:prstGeom>
        </p:spPr>
      </p:pic>
      <p:pic>
        <p:nvPicPr>
          <p:cNvPr id="28" name="Graphic 27" descr="Marker with solid fill">
            <a:extLst>
              <a:ext uri="{FF2B5EF4-FFF2-40B4-BE49-F238E27FC236}">
                <a16:creationId xmlns:a16="http://schemas.microsoft.com/office/drawing/2014/main" id="{2F007E57-0656-6CE3-A43A-2CC8562C5C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50986" y="2997367"/>
            <a:ext cx="374778" cy="374778"/>
          </a:xfrm>
          <a:prstGeom prst="rect">
            <a:avLst/>
          </a:prstGeom>
        </p:spPr>
      </p:pic>
      <p:pic>
        <p:nvPicPr>
          <p:cNvPr id="29" name="Immagine 9">
            <a:extLst>
              <a:ext uri="{FF2B5EF4-FFF2-40B4-BE49-F238E27FC236}">
                <a16:creationId xmlns:a16="http://schemas.microsoft.com/office/drawing/2014/main" id="{AE807E1B-2B76-E540-A9C1-489ADC897D47}"/>
              </a:ext>
            </a:extLst>
          </p:cNvPr>
          <p:cNvPicPr/>
          <p:nvPr/>
        </p:nvPicPr>
        <p:blipFill rotWithShape="1">
          <a:blip r:embed="rId12" cstate="hqprint">
            <a:extLst>
              <a:ext uri="{28A0092B-C50C-407E-A947-70E740481C1C}">
                <a14:useLocalDpi xmlns:a14="http://schemas.microsoft.com/office/drawing/2010/main"/>
              </a:ext>
            </a:extLst>
          </a:blip>
          <a:srcRect l="-18268"/>
          <a:stretch/>
        </p:blipFill>
        <p:spPr>
          <a:xfrm>
            <a:off x="3429247" y="2198560"/>
            <a:ext cx="3200991" cy="617221"/>
          </a:xfrm>
          <a:prstGeom prst="rect">
            <a:avLst/>
          </a:prstGeom>
        </p:spPr>
      </p:pic>
      <p:pic>
        <p:nvPicPr>
          <p:cNvPr id="30" name="Slika 1">
            <a:extLst>
              <a:ext uri="{FF2B5EF4-FFF2-40B4-BE49-F238E27FC236}">
                <a16:creationId xmlns:a16="http://schemas.microsoft.com/office/drawing/2014/main" id="{F9C4DD88-99DD-D74A-A1F5-0DDC3832F20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520856" y="1224270"/>
            <a:ext cx="1487826" cy="1480124"/>
          </a:xfrm>
          <a:prstGeom prst="rect">
            <a:avLst/>
          </a:prstGeom>
        </p:spPr>
      </p:pic>
      <p:pic>
        <p:nvPicPr>
          <p:cNvPr id="31" name="Immagine 1">
            <a:extLst>
              <a:ext uri="{FF2B5EF4-FFF2-40B4-BE49-F238E27FC236}">
                <a16:creationId xmlns:a16="http://schemas.microsoft.com/office/drawing/2014/main" id="{C60581F1-4A5A-3745-8C9F-66A5BCA90112}"/>
              </a:ext>
            </a:extLst>
          </p:cNvPr>
          <p:cNvPicPr/>
          <p:nvPr/>
        </p:nvPicPr>
        <p:blipFill>
          <a:blip r:embed="rId14">
            <a:extLst>
              <a:ext uri="{28A0092B-C50C-407E-A947-70E740481C1C}">
                <a14:useLocalDpi xmlns:a14="http://schemas.microsoft.com/office/drawing/2010/main"/>
              </a:ext>
            </a:extLst>
          </a:blip>
          <a:stretch>
            <a:fillRect/>
          </a:stretch>
        </p:blipFill>
        <p:spPr>
          <a:xfrm>
            <a:off x="4995201" y="3176960"/>
            <a:ext cx="2065020" cy="617220"/>
          </a:xfrm>
          <a:prstGeom prst="rect">
            <a:avLst/>
          </a:prstGeom>
        </p:spPr>
      </p:pic>
      <p:pic>
        <p:nvPicPr>
          <p:cNvPr id="32" name="Picture 31">
            <a:extLst>
              <a:ext uri="{FF2B5EF4-FFF2-40B4-BE49-F238E27FC236}">
                <a16:creationId xmlns:a16="http://schemas.microsoft.com/office/drawing/2014/main" id="{43FEF0AB-817B-704D-B345-54E0BF6B418A}"/>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977552" y="3048817"/>
            <a:ext cx="682624" cy="828000"/>
          </a:xfrm>
          <a:prstGeom prst="rect">
            <a:avLst/>
          </a:prstGeom>
        </p:spPr>
      </p:pic>
      <p:pic>
        <p:nvPicPr>
          <p:cNvPr id="34" name="Immagine 748656863">
            <a:extLst>
              <a:ext uri="{FF2B5EF4-FFF2-40B4-BE49-F238E27FC236}">
                <a16:creationId xmlns:a16="http://schemas.microsoft.com/office/drawing/2014/main" id="{E7C21A82-CD89-8646-8520-0246CBDD7037}"/>
              </a:ext>
            </a:extLst>
          </p:cNvPr>
          <p:cNvPicPr/>
          <p:nvPr/>
        </p:nvPicPr>
        <p:blipFill>
          <a:blip r:embed="rId16">
            <a:extLst>
              <a:ext uri="{28A0092B-C50C-407E-A947-70E740481C1C}">
                <a14:useLocalDpi xmlns:a14="http://schemas.microsoft.com/office/drawing/2010/main"/>
              </a:ext>
            </a:extLst>
          </a:blip>
          <a:stretch>
            <a:fillRect/>
          </a:stretch>
        </p:blipFill>
        <p:spPr>
          <a:xfrm>
            <a:off x="7395246" y="2957806"/>
            <a:ext cx="1256909" cy="800045"/>
          </a:xfrm>
          <a:prstGeom prst="rect">
            <a:avLst/>
          </a:prstGeom>
          <a:ln>
            <a:noFill/>
          </a:ln>
        </p:spPr>
      </p:pic>
      <p:pic>
        <p:nvPicPr>
          <p:cNvPr id="35" name="Immagine 8">
            <a:extLst>
              <a:ext uri="{FF2B5EF4-FFF2-40B4-BE49-F238E27FC236}">
                <a16:creationId xmlns:a16="http://schemas.microsoft.com/office/drawing/2014/main" id="{F34FBF82-E1F5-D44C-9184-690D4C137404}"/>
              </a:ext>
            </a:extLst>
          </p:cNvPr>
          <p:cNvPicPr/>
          <p:nvPr/>
        </p:nvPicPr>
        <p:blipFill>
          <a:blip r:embed="rId17">
            <a:extLst>
              <a:ext uri="{28A0092B-C50C-407E-A947-70E740481C1C}">
                <a14:useLocalDpi xmlns:a14="http://schemas.microsoft.com/office/drawing/2010/main"/>
              </a:ext>
            </a:extLst>
          </a:blip>
          <a:stretch>
            <a:fillRect/>
          </a:stretch>
        </p:blipFill>
        <p:spPr>
          <a:xfrm>
            <a:off x="8552962" y="3941004"/>
            <a:ext cx="911439" cy="768985"/>
          </a:xfrm>
          <a:prstGeom prst="rect">
            <a:avLst/>
          </a:prstGeom>
        </p:spPr>
      </p:pic>
      <p:pic>
        <p:nvPicPr>
          <p:cNvPr id="36" name="Grafik 12">
            <a:extLst>
              <a:ext uri="{FF2B5EF4-FFF2-40B4-BE49-F238E27FC236}">
                <a16:creationId xmlns:a16="http://schemas.microsoft.com/office/drawing/2014/main" id="{04625BF7-3FB4-C64F-94A6-D29AB8411E7C}"/>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702763" y="963083"/>
            <a:ext cx="1487826" cy="800764"/>
          </a:xfrm>
          <a:prstGeom prst="rect">
            <a:avLst/>
          </a:prstGeom>
        </p:spPr>
      </p:pic>
      <p:pic>
        <p:nvPicPr>
          <p:cNvPr id="37" name="Grafik 13">
            <a:extLst>
              <a:ext uri="{FF2B5EF4-FFF2-40B4-BE49-F238E27FC236}">
                <a16:creationId xmlns:a16="http://schemas.microsoft.com/office/drawing/2014/main" id="{43569A62-3ABC-8F4A-868E-473B1084DA46}"/>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5432417" y="1349657"/>
            <a:ext cx="1874566" cy="667218"/>
          </a:xfrm>
          <a:prstGeom prst="rect">
            <a:avLst/>
          </a:prstGeom>
        </p:spPr>
      </p:pic>
      <p:pic>
        <p:nvPicPr>
          <p:cNvPr id="38" name="Graphic 37" descr="Marker with solid fill">
            <a:extLst>
              <a:ext uri="{FF2B5EF4-FFF2-40B4-BE49-F238E27FC236}">
                <a16:creationId xmlns:a16="http://schemas.microsoft.com/office/drawing/2014/main" id="{CD6C9F68-408B-A8B1-7FB1-80C912B2B20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36748" y="3485553"/>
            <a:ext cx="374778" cy="374778"/>
          </a:xfrm>
          <a:prstGeom prst="rect">
            <a:avLst/>
          </a:prstGeom>
        </p:spPr>
      </p:pic>
      <p:pic>
        <p:nvPicPr>
          <p:cNvPr id="39" name="Graphic 38" descr="Marker with solid fill">
            <a:extLst>
              <a:ext uri="{FF2B5EF4-FFF2-40B4-BE49-F238E27FC236}">
                <a16:creationId xmlns:a16="http://schemas.microsoft.com/office/drawing/2014/main" id="{F98837AB-2D69-2A9B-DC7D-4B5702131A3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19968" y="3731263"/>
            <a:ext cx="374778" cy="374778"/>
          </a:xfrm>
          <a:prstGeom prst="rect">
            <a:avLst/>
          </a:prstGeom>
        </p:spPr>
      </p:pic>
    </p:spTree>
    <p:extLst>
      <p:ext uri="{BB962C8B-B14F-4D97-AF65-F5344CB8AC3E}">
        <p14:creationId xmlns:p14="http://schemas.microsoft.com/office/powerpoint/2010/main" val="25769468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5E891A1-D2C4-A939-B199-7CAD6CF78271}"/>
              </a:ext>
            </a:extLst>
          </p:cNvPr>
          <p:cNvSpPr/>
          <p:nvPr/>
        </p:nvSpPr>
        <p:spPr>
          <a:xfrm flipV="1">
            <a:off x="23505" y="1488122"/>
            <a:ext cx="9905999" cy="4021320"/>
          </a:xfrm>
          <a:prstGeom prst="rect">
            <a:avLst/>
          </a:prstGeom>
          <a:gradFill>
            <a:gsLst>
              <a:gs pos="0">
                <a:srgbClr val="F475A6"/>
              </a:gs>
              <a:gs pos="32000">
                <a:srgbClr val="E8494D"/>
              </a:gs>
              <a:gs pos="100000">
                <a:srgbClr val="FC9319"/>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FBC0F2A-648B-2097-B585-5E3CFE898229}"/>
              </a:ext>
            </a:extLst>
          </p:cNvPr>
          <p:cNvSpPr/>
          <p:nvPr/>
        </p:nvSpPr>
        <p:spPr>
          <a:xfrm flipV="1">
            <a:off x="0" y="6146695"/>
            <a:ext cx="9953011" cy="717400"/>
          </a:xfrm>
          <a:prstGeom prst="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EB6852A-6C26-CAEC-7E2F-22A2BFABFF9C}"/>
              </a:ext>
            </a:extLst>
          </p:cNvPr>
          <p:cNvSpPr txBox="1"/>
          <p:nvPr/>
        </p:nvSpPr>
        <p:spPr>
          <a:xfrm>
            <a:off x="10555593" y="-1231313"/>
            <a:ext cx="184731" cy="369332"/>
          </a:xfrm>
          <a:prstGeom prst="rect">
            <a:avLst/>
          </a:prstGeom>
          <a:solidFill>
            <a:schemeClr val="accent2"/>
          </a:solidFill>
        </p:spPr>
        <p:txBody>
          <a:bodyPr wrap="none" rtlCol="0">
            <a:spAutoFit/>
          </a:bodyPr>
          <a:lstStyle/>
          <a:p>
            <a:endParaRPr lang="en-US"/>
          </a:p>
        </p:txBody>
      </p:sp>
      <p:sp>
        <p:nvSpPr>
          <p:cNvPr id="73" name="TextBox 72">
            <a:extLst>
              <a:ext uri="{FF2B5EF4-FFF2-40B4-BE49-F238E27FC236}">
                <a16:creationId xmlns:a16="http://schemas.microsoft.com/office/drawing/2014/main" id="{97CCC84D-C6DD-B011-156C-D60CC13CA561}"/>
              </a:ext>
            </a:extLst>
          </p:cNvPr>
          <p:cNvSpPr txBox="1"/>
          <p:nvPr/>
        </p:nvSpPr>
        <p:spPr>
          <a:xfrm>
            <a:off x="891938" y="-24016"/>
            <a:ext cx="8396556" cy="1323439"/>
          </a:xfrm>
          <a:prstGeom prst="rect">
            <a:avLst/>
          </a:prstGeom>
          <a:noFill/>
        </p:spPr>
        <p:txBody>
          <a:bodyPr wrap="square">
            <a:spAutoFit/>
          </a:bodyPr>
          <a:lstStyle/>
          <a:p>
            <a:pPr algn="ctr"/>
            <a:r>
              <a:rPr lang="en-GB" sz="4000" b="1" i="1" dirty="0">
                <a:solidFill>
                  <a:srgbClr val="1F497D"/>
                </a:solidFill>
                <a:effectLst/>
                <a:latin typeface="Calibri" panose="020F0502020204030204" pitchFamily="34" charset="0"/>
              </a:rPr>
              <a:t>Evaluation approaches for measuring the impact of open schooling </a:t>
            </a:r>
            <a:r>
              <a:rPr lang="en-GB" sz="4000" b="0" i="0" dirty="0">
                <a:solidFill>
                  <a:srgbClr val="1F497D"/>
                </a:solidFill>
                <a:effectLst/>
                <a:latin typeface="Calibri" panose="020F0502020204030204" pitchFamily="34" charset="0"/>
              </a:rPr>
              <a:t> </a:t>
            </a:r>
            <a:endParaRPr lang="en-US" sz="4000" dirty="0"/>
          </a:p>
        </p:txBody>
      </p:sp>
      <p:grpSp>
        <p:nvGrpSpPr>
          <p:cNvPr id="15" name="Group 14">
            <a:extLst>
              <a:ext uri="{FF2B5EF4-FFF2-40B4-BE49-F238E27FC236}">
                <a16:creationId xmlns:a16="http://schemas.microsoft.com/office/drawing/2014/main" id="{2089D07F-BDFA-391E-BFCB-157F23907DB3}"/>
              </a:ext>
            </a:extLst>
          </p:cNvPr>
          <p:cNvGrpSpPr/>
          <p:nvPr/>
        </p:nvGrpSpPr>
        <p:grpSpPr>
          <a:xfrm>
            <a:off x="3268691" y="2203648"/>
            <a:ext cx="3415626" cy="3801254"/>
            <a:chOff x="5589939" y="5979236"/>
            <a:chExt cx="1088023" cy="1210862"/>
          </a:xfrm>
        </p:grpSpPr>
        <p:sp>
          <p:nvSpPr>
            <p:cNvPr id="77" name="Oval 76">
              <a:extLst>
                <a:ext uri="{FF2B5EF4-FFF2-40B4-BE49-F238E27FC236}">
                  <a16:creationId xmlns:a16="http://schemas.microsoft.com/office/drawing/2014/main" id="{D07B5165-B1EE-1790-D409-91CEC8AFE35D}"/>
                </a:ext>
              </a:extLst>
            </p:cNvPr>
            <p:cNvSpPr/>
            <p:nvPr/>
          </p:nvSpPr>
          <p:spPr>
            <a:xfrm>
              <a:off x="5705669" y="5979236"/>
              <a:ext cx="846760" cy="720036"/>
            </a:xfrm>
            <a:prstGeom prst="ellipse">
              <a:avLst/>
            </a:prstGeom>
            <a:solidFill>
              <a:srgbClr val="FFFFF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F216955F-4C53-4521-60FF-4B02CF01ED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589939" y="6000617"/>
              <a:ext cx="1088023" cy="1189481"/>
            </a:xfrm>
            <a:prstGeom prst="rect">
              <a:avLst/>
            </a:prstGeom>
          </p:spPr>
        </p:pic>
      </p:grpSp>
    </p:spTree>
    <p:extLst>
      <p:ext uri="{BB962C8B-B14F-4D97-AF65-F5344CB8AC3E}">
        <p14:creationId xmlns:p14="http://schemas.microsoft.com/office/powerpoint/2010/main" val="37834870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FBC0F2A-648B-2097-B585-5E3CFE898229}"/>
              </a:ext>
            </a:extLst>
          </p:cNvPr>
          <p:cNvSpPr/>
          <p:nvPr/>
        </p:nvSpPr>
        <p:spPr>
          <a:xfrm>
            <a:off x="-12903" y="564318"/>
            <a:ext cx="9918903" cy="5547350"/>
          </a:xfrm>
          <a:prstGeom prst="rect">
            <a:avLst/>
          </a:prstGeom>
          <a:gradFill>
            <a:gsLst>
              <a:gs pos="67000">
                <a:srgbClr val="F475A6"/>
              </a:gs>
              <a:gs pos="100000">
                <a:srgbClr val="E8494D"/>
              </a:gs>
              <a:gs pos="0">
                <a:srgbClr val="FC931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96428724-1FAD-009F-3780-D4D3BC5484F0}"/>
              </a:ext>
            </a:extLst>
          </p:cNvPr>
          <p:cNvGrpSpPr/>
          <p:nvPr/>
        </p:nvGrpSpPr>
        <p:grpSpPr>
          <a:xfrm>
            <a:off x="249576" y="493161"/>
            <a:ext cx="4124421" cy="5480706"/>
            <a:chOff x="193863" y="589945"/>
            <a:chExt cx="12308378" cy="2343607"/>
          </a:xfrm>
        </p:grpSpPr>
        <p:sp>
          <p:nvSpPr>
            <p:cNvPr id="34" name="Rounded Rectangle 33">
              <a:extLst>
                <a:ext uri="{FF2B5EF4-FFF2-40B4-BE49-F238E27FC236}">
                  <a16:creationId xmlns:a16="http://schemas.microsoft.com/office/drawing/2014/main" id="{4E68BA60-84F0-B7AA-69BF-DF44F272F492}"/>
                </a:ext>
              </a:extLst>
            </p:cNvPr>
            <p:cNvSpPr/>
            <p:nvPr/>
          </p:nvSpPr>
          <p:spPr>
            <a:xfrm>
              <a:off x="193863" y="698204"/>
              <a:ext cx="11660607" cy="223534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9B1AE850-9A5B-9E3A-E556-0942DD4E68B2}"/>
                </a:ext>
              </a:extLst>
            </p:cNvPr>
            <p:cNvSpPr/>
            <p:nvPr/>
          </p:nvSpPr>
          <p:spPr>
            <a:xfrm>
              <a:off x="918181" y="589945"/>
              <a:ext cx="11584060" cy="2238171"/>
            </a:xfrm>
            <a:prstGeom prst="rect">
              <a:avLst/>
            </a:prstGeom>
            <a:noFill/>
            <a:ln w="25400"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300"/>
                </a:spcBef>
              </a:pPr>
              <a:endParaRPr lang="en-US" sz="1600" b="1" dirty="0">
                <a:solidFill>
                  <a:srgbClr val="4A65D9"/>
                </a:solidFill>
              </a:endParaRPr>
            </a:p>
            <a:p>
              <a:pPr>
                <a:spcBef>
                  <a:spcPts val="300"/>
                </a:spcBef>
              </a:pPr>
              <a:r>
                <a:rPr lang="en-US" sz="1600" b="1" dirty="0">
                  <a:solidFill>
                    <a:srgbClr val="4A65D9"/>
                  </a:solidFill>
                </a:rPr>
                <a:t> Project Objectives</a:t>
              </a:r>
              <a:r>
                <a:rPr lang="en-US" sz="1400" b="1" dirty="0">
                  <a:solidFill>
                    <a:srgbClr val="4A65D9"/>
                  </a:solidFill>
                </a:rPr>
                <a:t> </a:t>
              </a:r>
              <a:br>
                <a:rPr lang="en-US" sz="1400" b="1" dirty="0">
                  <a:solidFill>
                    <a:srgbClr val="4A65D9"/>
                  </a:solidFill>
                </a:rPr>
              </a:br>
              <a:r>
                <a:rPr lang="en-US" sz="800" b="1" dirty="0">
                  <a:solidFill>
                    <a:srgbClr val="4A65D9"/>
                  </a:solidFill>
                </a:rPr>
                <a:t>   </a:t>
              </a:r>
            </a:p>
            <a:p>
              <a:pPr>
                <a:spcBef>
                  <a:spcPts val="300"/>
                </a:spcBef>
                <a:spcAft>
                  <a:spcPts val="300"/>
                </a:spcAft>
              </a:pPr>
              <a:r>
                <a:rPr lang="en-US" sz="1300" dirty="0">
                  <a:solidFill>
                    <a:schemeClr val="tx1">
                      <a:lumMod val="75000"/>
                      <a:lumOff val="25000"/>
                    </a:schemeClr>
                  </a:solidFill>
                </a:rPr>
                <a:t>A. Create </a:t>
              </a:r>
              <a:r>
                <a:rPr lang="en-US" sz="1300" b="1" dirty="0">
                  <a:solidFill>
                    <a:schemeClr val="tx1">
                      <a:lumMod val="75000"/>
                      <a:lumOff val="25000"/>
                    </a:schemeClr>
                  </a:solidFill>
                </a:rPr>
                <a:t>regional health education clusters of schools supported by stakeholders </a:t>
              </a:r>
              <a:r>
                <a:rPr lang="en-US" sz="1300" dirty="0">
                  <a:solidFill>
                    <a:schemeClr val="tx1">
                      <a:lumMod val="75000"/>
                      <a:lumOff val="25000"/>
                    </a:schemeClr>
                  </a:solidFill>
                </a:rPr>
                <a:t>to promote innovative open ways of providing STEM learning for addressing public health issues.</a:t>
              </a:r>
            </a:p>
            <a:p>
              <a:pPr>
                <a:spcBef>
                  <a:spcPts val="300"/>
                </a:spcBef>
                <a:spcAft>
                  <a:spcPts val="300"/>
                </a:spcAft>
              </a:pPr>
              <a:r>
                <a:rPr lang="en-US" sz="1300" dirty="0">
                  <a:solidFill>
                    <a:schemeClr val="tx1">
                      <a:lumMod val="75000"/>
                      <a:lumOff val="25000"/>
                    </a:schemeClr>
                  </a:solidFill>
                </a:rPr>
                <a:t>B. Enhance the levels of </a:t>
              </a:r>
              <a:r>
                <a:rPr lang="en-US" sz="1300" b="1" dirty="0">
                  <a:solidFill>
                    <a:schemeClr val="tx1">
                      <a:lumMod val="75000"/>
                      <a:lumOff val="25000"/>
                    </a:schemeClr>
                  </a:solidFill>
                </a:rPr>
                <a:t>scientific literacy and preparedness at the community level on public health challenges</a:t>
              </a:r>
              <a:r>
                <a:rPr lang="en-US" sz="1300" dirty="0">
                  <a:solidFill>
                    <a:schemeClr val="tx1">
                      <a:lumMod val="75000"/>
                      <a:lumOff val="25000"/>
                    </a:schemeClr>
                  </a:solidFill>
                </a:rPr>
                <a:t> and introduce health education actions for community responsibility by the next generation.</a:t>
              </a:r>
            </a:p>
            <a:p>
              <a:pPr>
                <a:spcBef>
                  <a:spcPts val="300"/>
                </a:spcBef>
                <a:spcAft>
                  <a:spcPts val="300"/>
                </a:spcAft>
              </a:pPr>
              <a:r>
                <a:rPr lang="en-US" sz="1300" dirty="0">
                  <a:solidFill>
                    <a:schemeClr val="tx1">
                      <a:lumMod val="75000"/>
                      <a:lumOff val="25000"/>
                    </a:schemeClr>
                  </a:solidFill>
                </a:rPr>
                <a:t>C. Increase students’ </a:t>
              </a:r>
              <a:r>
                <a:rPr lang="en-US" sz="1300" b="1" dirty="0">
                  <a:solidFill>
                    <a:schemeClr val="tx1">
                      <a:lumMod val="75000"/>
                      <a:lumOff val="25000"/>
                    </a:schemeClr>
                  </a:solidFill>
                </a:rPr>
                <a:t>competence to engage in project-based learning</a:t>
              </a:r>
              <a:r>
                <a:rPr lang="en-US" sz="1300" dirty="0">
                  <a:solidFill>
                    <a:schemeClr val="tx1">
                      <a:lumMod val="75000"/>
                      <a:lumOff val="25000"/>
                    </a:schemeClr>
                  </a:solidFill>
                </a:rPr>
                <a:t>, their curiosity to look out for and </a:t>
              </a:r>
              <a:r>
                <a:rPr lang="en-US" sz="1300" b="1" dirty="0">
                  <a:solidFill>
                    <a:schemeClr val="tx1">
                      <a:lumMod val="75000"/>
                      <a:lumOff val="25000"/>
                    </a:schemeClr>
                  </a:solidFill>
                </a:rPr>
                <a:t>make sense of the available evidence </a:t>
              </a:r>
              <a:r>
                <a:rPr lang="en-US" sz="1300" dirty="0">
                  <a:solidFill>
                    <a:schemeClr val="tx1">
                      <a:lumMod val="75000"/>
                      <a:lumOff val="25000"/>
                    </a:schemeClr>
                  </a:solidFill>
                </a:rPr>
                <a:t>and their </a:t>
              </a:r>
              <a:r>
                <a:rPr lang="en-US" sz="1300" b="1" dirty="0">
                  <a:solidFill>
                    <a:schemeClr val="tx1">
                      <a:lumMod val="75000"/>
                      <a:lumOff val="25000"/>
                    </a:schemeClr>
                  </a:solidFill>
                </a:rPr>
                <a:t>interest in STEM disciplines </a:t>
              </a:r>
              <a:r>
                <a:rPr lang="en-US" sz="1300" dirty="0">
                  <a:solidFill>
                    <a:schemeClr val="tx1">
                      <a:lumMod val="75000"/>
                      <a:lumOff val="25000"/>
                    </a:schemeClr>
                  </a:solidFill>
                </a:rPr>
                <a:t>and </a:t>
              </a:r>
              <a:r>
                <a:rPr lang="en-US" sz="1300" b="1" dirty="0">
                  <a:solidFill>
                    <a:schemeClr val="tx1">
                      <a:lumMod val="75000"/>
                      <a:lumOff val="25000"/>
                    </a:schemeClr>
                  </a:solidFill>
                </a:rPr>
                <a:t>health-related professions</a:t>
              </a:r>
              <a:r>
                <a:rPr lang="en-US" sz="1300" dirty="0">
                  <a:solidFill>
                    <a:schemeClr val="tx1">
                      <a:lumMod val="75000"/>
                      <a:lumOff val="25000"/>
                    </a:schemeClr>
                  </a:solidFill>
                </a:rPr>
                <a:t>.</a:t>
              </a:r>
            </a:p>
            <a:p>
              <a:pPr>
                <a:spcBef>
                  <a:spcPts val="300"/>
                </a:spcBef>
                <a:spcAft>
                  <a:spcPts val="300"/>
                </a:spcAft>
              </a:pPr>
              <a:r>
                <a:rPr lang="en-US" sz="1300" dirty="0">
                  <a:solidFill>
                    <a:schemeClr val="tx1">
                      <a:lumMod val="75000"/>
                      <a:lumOff val="25000"/>
                    </a:schemeClr>
                  </a:solidFill>
                </a:rPr>
                <a:t>D. Provide an </a:t>
              </a:r>
              <a:r>
                <a:rPr lang="en-US" sz="1300" b="1" dirty="0">
                  <a:solidFill>
                    <a:schemeClr val="tx1">
                      <a:lumMod val="75000"/>
                      <a:lumOff val="25000"/>
                    </a:schemeClr>
                  </a:solidFill>
                </a:rPr>
                <a:t>inclusive educational environment </a:t>
              </a:r>
              <a:r>
                <a:rPr lang="en-US" sz="1300" dirty="0">
                  <a:solidFill>
                    <a:schemeClr val="tx1">
                      <a:lumMod val="75000"/>
                      <a:lumOff val="25000"/>
                    </a:schemeClr>
                  </a:solidFill>
                </a:rPr>
                <a:t>supported by a web platform for collaboration and dissemination of the teaching-learning experiences and educational resources</a:t>
              </a:r>
            </a:p>
            <a:p>
              <a:pPr>
                <a:spcBef>
                  <a:spcPts val="300"/>
                </a:spcBef>
                <a:spcAft>
                  <a:spcPts val="300"/>
                </a:spcAft>
              </a:pPr>
              <a:r>
                <a:rPr lang="en-US" sz="1300" dirty="0">
                  <a:solidFill>
                    <a:schemeClr val="tx1">
                      <a:lumMod val="75000"/>
                      <a:lumOff val="25000"/>
                    </a:schemeClr>
                  </a:solidFill>
                </a:rPr>
                <a:t>E. Develop </a:t>
              </a:r>
              <a:r>
                <a:rPr lang="en-US" sz="1300" b="1" dirty="0">
                  <a:solidFill>
                    <a:schemeClr val="tx1">
                      <a:lumMod val="75000"/>
                      <a:lumOff val="25000"/>
                    </a:schemeClr>
                  </a:solidFill>
                </a:rPr>
                <a:t>instruments for formalizing the partnerships </a:t>
              </a:r>
              <a:r>
                <a:rPr lang="en-US" sz="1300" dirty="0">
                  <a:solidFill>
                    <a:schemeClr val="tx1">
                      <a:lumMod val="75000"/>
                      <a:lumOff val="25000"/>
                    </a:schemeClr>
                  </a:solidFill>
                </a:rPr>
                <a:t>in order to promote sustainability of open schooling approaches to health education and community preparedness.</a:t>
              </a:r>
              <a:endParaRPr lang="en-US" sz="1600" dirty="0">
                <a:solidFill>
                  <a:schemeClr val="bg1">
                    <a:lumMod val="65000"/>
                  </a:schemeClr>
                </a:solidFill>
              </a:endParaRPr>
            </a:p>
          </p:txBody>
        </p:sp>
      </p:grpSp>
      <p:grpSp>
        <p:nvGrpSpPr>
          <p:cNvPr id="22" name="Group 21">
            <a:extLst>
              <a:ext uri="{FF2B5EF4-FFF2-40B4-BE49-F238E27FC236}">
                <a16:creationId xmlns:a16="http://schemas.microsoft.com/office/drawing/2014/main" id="{A409BC63-943B-B474-392A-5F6D97A64A21}"/>
              </a:ext>
            </a:extLst>
          </p:cNvPr>
          <p:cNvGrpSpPr/>
          <p:nvPr/>
        </p:nvGrpSpPr>
        <p:grpSpPr>
          <a:xfrm>
            <a:off x="4345968" y="938328"/>
            <a:ext cx="3272261" cy="4774104"/>
            <a:chOff x="401357" y="771981"/>
            <a:chExt cx="4858142" cy="2763942"/>
          </a:xfrm>
        </p:grpSpPr>
        <p:sp>
          <p:nvSpPr>
            <p:cNvPr id="23" name="Rounded Rectangle 22">
              <a:extLst>
                <a:ext uri="{FF2B5EF4-FFF2-40B4-BE49-F238E27FC236}">
                  <a16:creationId xmlns:a16="http://schemas.microsoft.com/office/drawing/2014/main" id="{FBA3B24C-1D14-D206-125B-D2AA45BE185B}"/>
                </a:ext>
              </a:extLst>
            </p:cNvPr>
            <p:cNvSpPr/>
            <p:nvPr/>
          </p:nvSpPr>
          <p:spPr>
            <a:xfrm>
              <a:off x="401357" y="771981"/>
              <a:ext cx="4748916" cy="276394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68B5DCA-0E8B-36F0-E587-39FDD39FC907}"/>
                </a:ext>
              </a:extLst>
            </p:cNvPr>
            <p:cNvSpPr/>
            <p:nvPr/>
          </p:nvSpPr>
          <p:spPr>
            <a:xfrm>
              <a:off x="576500" y="819987"/>
              <a:ext cx="4682999" cy="1666058"/>
            </a:xfrm>
            <a:prstGeom prst="rect">
              <a:avLst/>
            </a:prstGeom>
            <a:noFill/>
            <a:ln w="28575" cmpd="dbl">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b="1" dirty="0">
                  <a:solidFill>
                    <a:srgbClr val="4A65D9"/>
                  </a:solidFill>
                </a:rPr>
                <a:t>Evaluation</a:t>
              </a:r>
              <a:r>
                <a:rPr lang="en-GB" sz="1300" dirty="0">
                  <a:solidFill>
                    <a:schemeClr val="tx1">
                      <a:lumMod val="75000"/>
                      <a:lumOff val="25000"/>
                    </a:schemeClr>
                  </a:solidFill>
                </a:rPr>
                <a:t> </a:t>
              </a:r>
              <a:r>
                <a:rPr lang="en-GB" sz="1600" b="1" dirty="0">
                  <a:solidFill>
                    <a:srgbClr val="4A65D9"/>
                  </a:solidFill>
                </a:rPr>
                <a:t>methodology</a:t>
              </a:r>
            </a:p>
            <a:p>
              <a:endParaRPr lang="en-GB" sz="1300" dirty="0">
                <a:solidFill>
                  <a:schemeClr val="tx1">
                    <a:lumMod val="75000"/>
                    <a:lumOff val="25000"/>
                  </a:schemeClr>
                </a:solidFill>
              </a:endParaRPr>
            </a:p>
            <a:p>
              <a:r>
                <a:rPr lang="en-US" sz="1300" dirty="0">
                  <a:solidFill>
                    <a:schemeClr val="tx1">
                      <a:lumMod val="75000"/>
                      <a:lumOff val="25000"/>
                    </a:schemeClr>
                  </a:solidFill>
                </a:rPr>
                <a:t>1. Assess the impact of the project on </a:t>
              </a:r>
              <a:r>
                <a:rPr lang="en-US" sz="1300" b="1" dirty="0">
                  <a:solidFill>
                    <a:schemeClr val="tx1">
                      <a:lumMod val="75000"/>
                      <a:lumOff val="25000"/>
                    </a:schemeClr>
                  </a:solidFill>
                </a:rPr>
                <a:t>students’ </a:t>
              </a:r>
              <a:r>
                <a:rPr lang="en-US" sz="1300" dirty="0">
                  <a:solidFill>
                    <a:schemeClr val="tx1">
                      <a:lumMod val="75000"/>
                      <a:lumOff val="25000"/>
                    </a:schemeClr>
                  </a:solidFill>
                </a:rPr>
                <a:t>appreciation of fact-checking routines in dealing with misinformation, their </a:t>
              </a:r>
              <a:r>
                <a:rPr lang="en-US" sz="1300" b="1" dirty="0">
                  <a:solidFill>
                    <a:schemeClr val="tx1">
                      <a:lumMod val="75000"/>
                      <a:lumOff val="25000"/>
                    </a:schemeClr>
                  </a:solidFill>
                </a:rPr>
                <a:t>attitudes to science </a:t>
              </a:r>
              <a:r>
                <a:rPr lang="en-US" sz="1300" dirty="0">
                  <a:solidFill>
                    <a:schemeClr val="tx1">
                      <a:lumMod val="75000"/>
                      <a:lumOff val="25000"/>
                    </a:schemeClr>
                  </a:solidFill>
                </a:rPr>
                <a:t>and their </a:t>
              </a:r>
              <a:r>
                <a:rPr lang="en-US" sz="1300" b="1" dirty="0">
                  <a:solidFill>
                    <a:schemeClr val="tx1">
                      <a:lumMod val="75000"/>
                      <a:lumOff val="25000"/>
                    </a:schemeClr>
                  </a:solidFill>
                </a:rPr>
                <a:t>aspirations for science-related careers</a:t>
              </a:r>
              <a:r>
                <a:rPr lang="en-US" sz="1300" dirty="0">
                  <a:solidFill>
                    <a:schemeClr val="tx1">
                      <a:lumMod val="75000"/>
                      <a:lumOff val="25000"/>
                    </a:schemeClr>
                  </a:solidFill>
                </a:rPr>
                <a:t>.</a:t>
              </a:r>
            </a:p>
            <a:p>
              <a:endParaRPr lang="en-US" sz="1000" dirty="0">
                <a:solidFill>
                  <a:schemeClr val="tx1">
                    <a:lumMod val="75000"/>
                    <a:lumOff val="25000"/>
                  </a:schemeClr>
                </a:solidFill>
              </a:endParaRPr>
            </a:p>
            <a:p>
              <a:r>
                <a:rPr lang="en-US" sz="1300" dirty="0">
                  <a:solidFill>
                    <a:schemeClr val="tx1">
                      <a:lumMod val="75000"/>
                      <a:lumOff val="25000"/>
                    </a:schemeClr>
                  </a:solidFill>
                </a:rPr>
                <a:t>2. Assess the future of </a:t>
              </a:r>
              <a:r>
                <a:rPr lang="en-US" sz="1300" b="1" dirty="0">
                  <a:solidFill>
                    <a:schemeClr val="tx1">
                      <a:lumMod val="75000"/>
                      <a:lumOff val="25000"/>
                    </a:schemeClr>
                  </a:solidFill>
                </a:rPr>
                <a:t>health education partnerships and networks</a:t>
              </a:r>
              <a:r>
                <a:rPr lang="en-US" sz="1300" dirty="0">
                  <a:solidFill>
                    <a:schemeClr val="tx1">
                      <a:lumMod val="75000"/>
                      <a:lumOff val="25000"/>
                    </a:schemeClr>
                  </a:solidFill>
                </a:rPr>
                <a:t>.</a:t>
              </a:r>
            </a:p>
            <a:p>
              <a:endParaRPr lang="en-US" sz="1000" dirty="0">
                <a:solidFill>
                  <a:schemeClr val="tx1">
                    <a:lumMod val="75000"/>
                    <a:lumOff val="25000"/>
                  </a:schemeClr>
                </a:solidFill>
              </a:endParaRPr>
            </a:p>
            <a:p>
              <a:r>
                <a:rPr lang="en-US" sz="1300" dirty="0">
                  <a:solidFill>
                    <a:schemeClr val="tx1">
                      <a:lumMod val="75000"/>
                      <a:lumOff val="25000"/>
                    </a:schemeClr>
                  </a:solidFill>
                </a:rPr>
                <a:t>3. Assess participating </a:t>
              </a:r>
              <a:r>
                <a:rPr lang="en-US" sz="1300" b="1" dirty="0">
                  <a:solidFill>
                    <a:schemeClr val="tx1">
                      <a:lumMod val="75000"/>
                      <a:lumOff val="25000"/>
                    </a:schemeClr>
                  </a:solidFill>
                </a:rPr>
                <a:t>community preparedness </a:t>
              </a:r>
              <a:r>
                <a:rPr lang="en-US" sz="1300" dirty="0">
                  <a:solidFill>
                    <a:schemeClr val="tx1">
                      <a:lumMod val="75000"/>
                      <a:lumOff val="25000"/>
                    </a:schemeClr>
                  </a:solidFill>
                </a:rPr>
                <a:t>to reduce the risk of communicable disease and epidemics and the value of efforts to share experiences more globally.</a:t>
              </a:r>
            </a:p>
            <a:p>
              <a:endParaRPr lang="en-US" sz="1000" dirty="0">
                <a:solidFill>
                  <a:schemeClr val="tx1">
                    <a:lumMod val="75000"/>
                    <a:lumOff val="25000"/>
                  </a:schemeClr>
                </a:solidFill>
              </a:endParaRPr>
            </a:p>
            <a:p>
              <a:r>
                <a:rPr lang="en-US" sz="1300" dirty="0">
                  <a:solidFill>
                    <a:schemeClr val="tx1">
                      <a:lumMod val="75000"/>
                      <a:lumOff val="25000"/>
                    </a:schemeClr>
                  </a:solidFill>
                </a:rPr>
                <a:t>4. Access </a:t>
              </a:r>
              <a:r>
                <a:rPr lang="en-US" sz="1300" b="1" dirty="0">
                  <a:solidFill>
                    <a:schemeClr val="tx1">
                      <a:lumMod val="75000"/>
                      <a:lumOff val="25000"/>
                    </a:schemeClr>
                  </a:solidFill>
                </a:rPr>
                <a:t>teachers’ preparedness, interest and commitment </a:t>
              </a:r>
              <a:r>
                <a:rPr lang="en-US" sz="1300" dirty="0">
                  <a:solidFill>
                    <a:schemeClr val="tx1">
                      <a:lumMod val="75000"/>
                      <a:lumOff val="25000"/>
                    </a:schemeClr>
                  </a:solidFill>
                </a:rPr>
                <a:t>to enact educational scenario on public health issues and to collaborate with stakeholders in organizing public consultation events with the local community. </a:t>
              </a:r>
            </a:p>
          </p:txBody>
        </p:sp>
      </p:grpSp>
      <p:grpSp>
        <p:nvGrpSpPr>
          <p:cNvPr id="25" name="Group 24">
            <a:extLst>
              <a:ext uri="{FF2B5EF4-FFF2-40B4-BE49-F238E27FC236}">
                <a16:creationId xmlns:a16="http://schemas.microsoft.com/office/drawing/2014/main" id="{D1273072-06E5-F695-0A60-416816BE4B7D}"/>
              </a:ext>
            </a:extLst>
          </p:cNvPr>
          <p:cNvGrpSpPr/>
          <p:nvPr/>
        </p:nvGrpSpPr>
        <p:grpSpPr>
          <a:xfrm>
            <a:off x="7692855" y="1754822"/>
            <a:ext cx="2019231" cy="2727054"/>
            <a:chOff x="5332912" y="717759"/>
            <a:chExt cx="4134544" cy="1689908"/>
          </a:xfrm>
        </p:grpSpPr>
        <p:sp>
          <p:nvSpPr>
            <p:cNvPr id="26" name="Rounded Rectangle 25">
              <a:extLst>
                <a:ext uri="{FF2B5EF4-FFF2-40B4-BE49-F238E27FC236}">
                  <a16:creationId xmlns:a16="http://schemas.microsoft.com/office/drawing/2014/main" id="{C642D56E-8463-B180-E646-FC47B9E0ECB3}"/>
                </a:ext>
              </a:extLst>
            </p:cNvPr>
            <p:cNvSpPr/>
            <p:nvPr/>
          </p:nvSpPr>
          <p:spPr>
            <a:xfrm>
              <a:off x="5332912" y="717759"/>
              <a:ext cx="4134544" cy="167982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562D4A9-6669-B633-807F-4D512A0D0D08}"/>
                </a:ext>
              </a:extLst>
            </p:cNvPr>
            <p:cNvSpPr/>
            <p:nvPr/>
          </p:nvSpPr>
          <p:spPr>
            <a:xfrm>
              <a:off x="5630088" y="741609"/>
              <a:ext cx="3593374" cy="1666058"/>
            </a:xfrm>
            <a:prstGeom prst="rect">
              <a:avLst/>
            </a:prstGeom>
            <a:noFill/>
            <a:ln w="25400" cmpd="dbl">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rgbClr val="4A65D9"/>
                </a:solidFill>
              </a:endParaRPr>
            </a:p>
            <a:p>
              <a:r>
                <a:rPr lang="en-US" sz="1600" b="1" dirty="0">
                  <a:solidFill>
                    <a:srgbClr val="4A65D9"/>
                  </a:solidFill>
                </a:rPr>
                <a:t>Evaluation instruments</a:t>
              </a:r>
              <a:br>
                <a:rPr lang="en-US" sz="1600" b="1" dirty="0">
                  <a:solidFill>
                    <a:srgbClr val="4A65D9"/>
                  </a:solidFill>
                </a:rPr>
              </a:br>
              <a:endParaRPr lang="en-US" sz="1400" b="1" dirty="0">
                <a:solidFill>
                  <a:srgbClr val="4A65D9"/>
                </a:solidFill>
              </a:endParaRPr>
            </a:p>
            <a:p>
              <a:pPr marL="228600" indent="-228600">
                <a:buFont typeface="+mj-lt"/>
                <a:buAutoNum type="arabicPeriod"/>
              </a:pPr>
              <a:r>
                <a:rPr lang="en-US" sz="1300" dirty="0">
                  <a:solidFill>
                    <a:schemeClr val="tx1">
                      <a:lumMod val="75000"/>
                      <a:lumOff val="25000"/>
                    </a:schemeClr>
                  </a:solidFill>
                </a:rPr>
                <a:t>Questionnaire.</a:t>
              </a:r>
            </a:p>
            <a:p>
              <a:pPr marL="228600" indent="-228600">
                <a:buFont typeface="+mj-lt"/>
                <a:buAutoNum type="arabicPeriod"/>
              </a:pPr>
              <a:r>
                <a:rPr lang="en-US" sz="1300" dirty="0">
                  <a:solidFill>
                    <a:schemeClr val="tx1">
                      <a:lumMod val="75000"/>
                      <a:lumOff val="25000"/>
                    </a:schemeClr>
                  </a:solidFill>
                </a:rPr>
                <a:t>Interviews, documentation analysis (e.g.: MoU).</a:t>
              </a:r>
            </a:p>
            <a:p>
              <a:pPr marL="228600" indent="-228600">
                <a:buFont typeface="+mj-lt"/>
                <a:buAutoNum type="arabicPeriod"/>
              </a:pPr>
              <a:r>
                <a:rPr lang="en-US" sz="1300" dirty="0">
                  <a:solidFill>
                    <a:schemeClr val="tx1">
                      <a:lumMod val="75000"/>
                      <a:lumOff val="25000"/>
                    </a:schemeClr>
                  </a:solidFill>
                </a:rPr>
                <a:t>Questionnaire.</a:t>
              </a:r>
            </a:p>
            <a:p>
              <a:pPr marL="228600" indent="-228600">
                <a:buFont typeface="+mj-lt"/>
                <a:buAutoNum type="arabicPeriod"/>
              </a:pPr>
              <a:r>
                <a:rPr lang="en-US" sz="1300" dirty="0">
                  <a:solidFill>
                    <a:schemeClr val="tx1">
                      <a:lumMod val="75000"/>
                      <a:lumOff val="25000"/>
                    </a:schemeClr>
                  </a:solidFill>
                </a:rPr>
                <a:t>Questionnaire.</a:t>
              </a:r>
            </a:p>
          </p:txBody>
        </p:sp>
      </p:grpSp>
      <p:sp>
        <p:nvSpPr>
          <p:cNvPr id="106" name="Oval 105">
            <a:extLst>
              <a:ext uri="{FF2B5EF4-FFF2-40B4-BE49-F238E27FC236}">
                <a16:creationId xmlns:a16="http://schemas.microsoft.com/office/drawing/2014/main" id="{7EE04E51-CC1D-6442-B52F-0731AFEB2A06}"/>
              </a:ext>
            </a:extLst>
          </p:cNvPr>
          <p:cNvSpPr/>
          <p:nvPr/>
        </p:nvSpPr>
        <p:spPr>
          <a:xfrm>
            <a:off x="8899963" y="5973869"/>
            <a:ext cx="846760" cy="723691"/>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4582F6D1-8020-2D23-21F6-E21E634AF182}"/>
              </a:ext>
            </a:extLst>
          </p:cNvPr>
          <p:cNvSpPr/>
          <p:nvPr/>
        </p:nvSpPr>
        <p:spPr>
          <a:xfrm>
            <a:off x="5723569" y="5955017"/>
            <a:ext cx="895178" cy="80561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9512A198-59AC-3E03-87FC-E4A7B04B5590}"/>
              </a:ext>
            </a:extLst>
          </p:cNvPr>
          <p:cNvPicPr>
            <a:picLocks noChangeAspect="1"/>
          </p:cNvPicPr>
          <p:nvPr/>
        </p:nvPicPr>
        <p:blipFill>
          <a:blip r:embed="rId5"/>
          <a:stretch>
            <a:fillRect/>
          </a:stretch>
        </p:blipFill>
        <p:spPr>
          <a:xfrm>
            <a:off x="7934267" y="5928510"/>
            <a:ext cx="770120" cy="768373"/>
          </a:xfrm>
          <a:prstGeom prst="rect">
            <a:avLst/>
          </a:prstGeom>
        </p:spPr>
      </p:pic>
      <p:sp>
        <p:nvSpPr>
          <p:cNvPr id="51" name="Rectangle 50">
            <a:extLst>
              <a:ext uri="{FF2B5EF4-FFF2-40B4-BE49-F238E27FC236}">
                <a16:creationId xmlns:a16="http://schemas.microsoft.com/office/drawing/2014/main" id="{CF49AE60-919F-91DA-E709-D62519165777}"/>
              </a:ext>
            </a:extLst>
          </p:cNvPr>
          <p:cNvSpPr/>
          <p:nvPr/>
        </p:nvSpPr>
        <p:spPr>
          <a:xfrm>
            <a:off x="390688" y="64998"/>
            <a:ext cx="10294126" cy="44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rgbClr val="4A65D9"/>
                </a:solidFill>
              </a:rPr>
              <a:t>PAFSE – Partnerships for Science Education</a:t>
            </a:r>
          </a:p>
          <a:p>
            <a:endParaRPr lang="en-US" sz="2200" b="1" dirty="0">
              <a:solidFill>
                <a:schemeClr val="bg1">
                  <a:lumMod val="65000"/>
                </a:schemeClr>
              </a:solidFill>
            </a:endParaRPr>
          </a:p>
        </p:txBody>
      </p:sp>
      <p:grpSp>
        <p:nvGrpSpPr>
          <p:cNvPr id="52" name="Group 51">
            <a:extLst>
              <a:ext uri="{FF2B5EF4-FFF2-40B4-BE49-F238E27FC236}">
                <a16:creationId xmlns:a16="http://schemas.microsoft.com/office/drawing/2014/main" id="{CBF6A929-1129-F67C-2248-8E79FA60FAAA}"/>
              </a:ext>
            </a:extLst>
          </p:cNvPr>
          <p:cNvGrpSpPr/>
          <p:nvPr/>
        </p:nvGrpSpPr>
        <p:grpSpPr>
          <a:xfrm>
            <a:off x="6730366" y="5979236"/>
            <a:ext cx="1088023" cy="1210862"/>
            <a:chOff x="5589939" y="5979236"/>
            <a:chExt cx="1088023" cy="1210862"/>
          </a:xfrm>
        </p:grpSpPr>
        <p:sp>
          <p:nvSpPr>
            <p:cNvPr id="53" name="Oval 52">
              <a:extLst>
                <a:ext uri="{FF2B5EF4-FFF2-40B4-BE49-F238E27FC236}">
                  <a16:creationId xmlns:a16="http://schemas.microsoft.com/office/drawing/2014/main" id="{9D8331BB-AE14-87EC-5EBE-321DFE15F369}"/>
                </a:ext>
              </a:extLst>
            </p:cNvPr>
            <p:cNvSpPr/>
            <p:nvPr/>
          </p:nvSpPr>
          <p:spPr>
            <a:xfrm>
              <a:off x="5705669" y="5979236"/>
              <a:ext cx="846760" cy="720036"/>
            </a:xfrm>
            <a:prstGeom prst="ellipse">
              <a:avLst/>
            </a:prstGeom>
            <a:solidFill>
              <a:srgbClr val="FFFFF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A49337A-543E-7653-2DEF-3E52AABEB69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5589939" y="6000617"/>
              <a:ext cx="1088023" cy="1189481"/>
            </a:xfrm>
            <a:prstGeom prst="rect">
              <a:avLst/>
            </a:prstGeom>
          </p:spPr>
        </p:pic>
      </p:grpSp>
      <p:sp>
        <p:nvSpPr>
          <p:cNvPr id="55" name="TextBox 99">
            <a:extLst>
              <a:ext uri="{FF2B5EF4-FFF2-40B4-BE49-F238E27FC236}">
                <a16:creationId xmlns:a16="http://schemas.microsoft.com/office/drawing/2014/main" id="{17616D42-D3E0-0460-211F-998F35E1BA0A}"/>
              </a:ext>
            </a:extLst>
          </p:cNvPr>
          <p:cNvSpPr txBox="1"/>
          <p:nvPr/>
        </p:nvSpPr>
        <p:spPr>
          <a:xfrm>
            <a:off x="139592" y="6073333"/>
            <a:ext cx="5504891" cy="83099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rgbClr val="0070C0"/>
                </a:solidFill>
              </a:rPr>
              <a:t>EVALUATION TEAM: </a:t>
            </a:r>
            <a:r>
              <a:rPr lang="en-US" sz="1200" dirty="0"/>
              <a:t>Carolina Santos (Portugal), Vitor Santos (Portugal), Sofia Tavares (Portugal), Carlos Pires (Portugal), João Victor Rocha (Portugal) – coordination; Alain Areal (Portugal), Eliza Rybska (Poland), Costas Constantinou (Cyprus); Tassos Mikropoulos (Greece)</a:t>
            </a:r>
          </a:p>
        </p:txBody>
      </p:sp>
    </p:spTree>
    <p:extLst>
      <p:ext uri="{BB962C8B-B14F-4D97-AF65-F5344CB8AC3E}">
        <p14:creationId xmlns:p14="http://schemas.microsoft.com/office/powerpoint/2010/main" val="40800176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5E891A1-D2C4-A939-B199-7CAD6CF78271}"/>
              </a:ext>
            </a:extLst>
          </p:cNvPr>
          <p:cNvSpPr/>
          <p:nvPr/>
        </p:nvSpPr>
        <p:spPr>
          <a:xfrm>
            <a:off x="-12904" y="6100933"/>
            <a:ext cx="9918903" cy="802632"/>
          </a:xfrm>
          <a:prstGeom prst="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FBC0F2A-648B-2097-B585-5E3CFE898229}"/>
              </a:ext>
            </a:extLst>
          </p:cNvPr>
          <p:cNvSpPr/>
          <p:nvPr/>
        </p:nvSpPr>
        <p:spPr>
          <a:xfrm>
            <a:off x="-21894" y="821734"/>
            <a:ext cx="9918903" cy="5578813"/>
          </a:xfrm>
          <a:prstGeom prst="rect">
            <a:avLst/>
          </a:prstGeom>
          <a:gradFill>
            <a:gsLst>
              <a:gs pos="0">
                <a:srgbClr val="F475A6"/>
              </a:gs>
              <a:gs pos="42000">
                <a:srgbClr val="E8494D"/>
              </a:gs>
              <a:gs pos="100000">
                <a:srgbClr val="FC9319"/>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0273829E-2C03-5AC4-AA54-525C0E642233}"/>
              </a:ext>
            </a:extLst>
          </p:cNvPr>
          <p:cNvSpPr txBox="1"/>
          <p:nvPr/>
        </p:nvSpPr>
        <p:spPr>
          <a:xfrm>
            <a:off x="-314989" y="947830"/>
            <a:ext cx="4519553" cy="369332"/>
          </a:xfrm>
          <a:prstGeom prst="rect">
            <a:avLst/>
          </a:prstGeom>
          <a:noFill/>
        </p:spPr>
        <p:txBody>
          <a:bodyPr wrap="square" rtlCol="0">
            <a:spAutoFit/>
          </a:bodyPr>
          <a:lstStyle/>
          <a:p>
            <a:pPr algn="ctr"/>
            <a:r>
              <a:rPr lang="en-US" b="1" dirty="0">
                <a:solidFill>
                  <a:schemeClr val="bg1"/>
                </a:solidFill>
              </a:rPr>
              <a:t> Project Map     </a:t>
            </a:r>
          </a:p>
        </p:txBody>
      </p:sp>
      <p:sp>
        <p:nvSpPr>
          <p:cNvPr id="75" name="TextBox 74">
            <a:extLst>
              <a:ext uri="{FF2B5EF4-FFF2-40B4-BE49-F238E27FC236}">
                <a16:creationId xmlns:a16="http://schemas.microsoft.com/office/drawing/2014/main" id="{B5F5BAF8-5700-6F17-430D-8F497BF196B7}"/>
              </a:ext>
            </a:extLst>
          </p:cNvPr>
          <p:cNvSpPr txBox="1"/>
          <p:nvPr/>
        </p:nvSpPr>
        <p:spPr>
          <a:xfrm>
            <a:off x="78040" y="6463784"/>
            <a:ext cx="4847569" cy="276999"/>
          </a:xfrm>
          <a:prstGeom prst="rect">
            <a:avLst/>
          </a:prstGeom>
          <a:noFill/>
        </p:spPr>
        <p:txBody>
          <a:bodyPr wrap="square">
            <a:spAutoFit/>
          </a:bodyPr>
          <a:lstStyle/>
          <a:p>
            <a:r>
              <a:rPr lang="en-US" sz="1200" b="1" dirty="0">
                <a:solidFill>
                  <a:srgbClr val="0070C0"/>
                </a:solidFill>
              </a:rPr>
              <a:t>Project </a:t>
            </a:r>
            <a:r>
              <a:rPr lang="en-US" sz="1200" b="1" dirty="0" err="1">
                <a:solidFill>
                  <a:srgbClr val="0070C0"/>
                </a:solidFill>
              </a:rPr>
              <a:t>Coodinator</a:t>
            </a:r>
            <a:r>
              <a:rPr lang="en-US" sz="1200" b="1" dirty="0">
                <a:solidFill>
                  <a:srgbClr val="0070C0"/>
                </a:solidFill>
              </a:rPr>
              <a:t>: </a:t>
            </a:r>
            <a:r>
              <a:rPr lang="en-US" sz="1200" dirty="0"/>
              <a:t> </a:t>
            </a:r>
          </a:p>
        </p:txBody>
      </p:sp>
      <p:sp>
        <p:nvSpPr>
          <p:cNvPr id="49" name="TextBox 48">
            <a:extLst>
              <a:ext uri="{FF2B5EF4-FFF2-40B4-BE49-F238E27FC236}">
                <a16:creationId xmlns:a16="http://schemas.microsoft.com/office/drawing/2014/main" id="{02E9192D-807B-D59C-C499-5F58C001A945}"/>
              </a:ext>
            </a:extLst>
          </p:cNvPr>
          <p:cNvSpPr txBox="1"/>
          <p:nvPr/>
        </p:nvSpPr>
        <p:spPr>
          <a:xfrm>
            <a:off x="4358970" y="960091"/>
            <a:ext cx="4519553" cy="369332"/>
          </a:xfrm>
          <a:prstGeom prst="rect">
            <a:avLst/>
          </a:prstGeom>
          <a:noFill/>
        </p:spPr>
        <p:txBody>
          <a:bodyPr wrap="square" rtlCol="0">
            <a:spAutoFit/>
          </a:bodyPr>
          <a:lstStyle/>
          <a:p>
            <a:pPr algn="ctr"/>
            <a:r>
              <a:rPr lang="en-US" b="1" dirty="0">
                <a:solidFill>
                  <a:schemeClr val="bg1"/>
                </a:solidFill>
              </a:rPr>
              <a:t> Project Consortium</a:t>
            </a:r>
          </a:p>
        </p:txBody>
      </p:sp>
      <p:sp>
        <p:nvSpPr>
          <p:cNvPr id="50" name="Oval 49">
            <a:extLst>
              <a:ext uri="{FF2B5EF4-FFF2-40B4-BE49-F238E27FC236}">
                <a16:creationId xmlns:a16="http://schemas.microsoft.com/office/drawing/2014/main" id="{DF55340A-89C8-7D8D-5F9A-40217218795C}"/>
              </a:ext>
            </a:extLst>
          </p:cNvPr>
          <p:cNvSpPr/>
          <p:nvPr/>
        </p:nvSpPr>
        <p:spPr>
          <a:xfrm>
            <a:off x="8825535" y="5933094"/>
            <a:ext cx="846760" cy="723691"/>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E3DDEA6-9E04-FDCE-F973-9CEA7BAD9BCA}"/>
              </a:ext>
            </a:extLst>
          </p:cNvPr>
          <p:cNvSpPr/>
          <p:nvPr/>
        </p:nvSpPr>
        <p:spPr>
          <a:xfrm>
            <a:off x="5723569" y="5955017"/>
            <a:ext cx="895178" cy="80561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descr="Qr code&#10;&#10;Description automatically generated">
            <a:extLst>
              <a:ext uri="{FF2B5EF4-FFF2-40B4-BE49-F238E27FC236}">
                <a16:creationId xmlns:a16="http://schemas.microsoft.com/office/drawing/2014/main" id="{20515886-4746-B877-7A6A-FA24B3FE2FB0}"/>
              </a:ext>
            </a:extLst>
          </p:cNvPr>
          <p:cNvPicPr>
            <a:picLocks noChangeAspect="1"/>
          </p:cNvPicPr>
          <p:nvPr/>
        </p:nvPicPr>
        <p:blipFill>
          <a:blip r:embed="rId5"/>
          <a:stretch>
            <a:fillRect/>
          </a:stretch>
        </p:blipFill>
        <p:spPr>
          <a:xfrm>
            <a:off x="7977276" y="5982369"/>
            <a:ext cx="699801" cy="699801"/>
          </a:xfrm>
          <a:prstGeom prst="rect">
            <a:avLst/>
          </a:prstGeom>
        </p:spPr>
      </p:pic>
      <p:sp>
        <p:nvSpPr>
          <p:cNvPr id="76" name="TextBox 75">
            <a:extLst>
              <a:ext uri="{FF2B5EF4-FFF2-40B4-BE49-F238E27FC236}">
                <a16:creationId xmlns:a16="http://schemas.microsoft.com/office/drawing/2014/main" id="{9D5456E5-B192-3164-7E24-423751C7549D}"/>
              </a:ext>
            </a:extLst>
          </p:cNvPr>
          <p:cNvSpPr txBox="1"/>
          <p:nvPr/>
        </p:nvSpPr>
        <p:spPr>
          <a:xfrm>
            <a:off x="8173060" y="5999947"/>
            <a:ext cx="487588" cy="646331"/>
          </a:xfrm>
          <a:prstGeom prst="rect">
            <a:avLst/>
          </a:prstGeom>
          <a:solidFill>
            <a:srgbClr val="FFFFFF">
              <a:alpha val="90980"/>
            </a:srgbClr>
          </a:solidFill>
        </p:spPr>
        <p:txBody>
          <a:bodyPr wrap="square" rtlCol="0">
            <a:spAutoFit/>
          </a:bodyPr>
          <a:lstStyle/>
          <a:p>
            <a:r>
              <a:rPr lang="en-US" sz="1200" dirty="0"/>
              <a:t>Your QR URL</a:t>
            </a:r>
          </a:p>
        </p:txBody>
      </p:sp>
      <p:sp>
        <p:nvSpPr>
          <p:cNvPr id="4" name="TextBox 3">
            <a:extLst>
              <a:ext uri="{FF2B5EF4-FFF2-40B4-BE49-F238E27FC236}">
                <a16:creationId xmlns:a16="http://schemas.microsoft.com/office/drawing/2014/main" id="{7C3D8879-9C08-CCD9-5BDD-91B93262AEC8}"/>
              </a:ext>
            </a:extLst>
          </p:cNvPr>
          <p:cNvSpPr txBox="1"/>
          <p:nvPr/>
        </p:nvSpPr>
        <p:spPr>
          <a:xfrm>
            <a:off x="5854262" y="4960667"/>
            <a:ext cx="3905543" cy="923330"/>
          </a:xfrm>
          <a:prstGeom prst="rect">
            <a:avLst/>
          </a:prstGeom>
          <a:noFill/>
          <a:ln>
            <a:solidFill>
              <a:schemeClr val="bg1">
                <a:lumMod val="85000"/>
              </a:schemeClr>
            </a:solidFill>
          </a:ln>
        </p:spPr>
        <p:txBody>
          <a:bodyPr wrap="square" rtlCol="0">
            <a:spAutoFit/>
          </a:bodyPr>
          <a:lstStyle/>
          <a:p>
            <a:pPr algn="ctr"/>
            <a:r>
              <a:rPr lang="en-US" dirty="0"/>
              <a:t>Add your website here </a:t>
            </a:r>
            <a:br>
              <a:rPr lang="en-US" dirty="0"/>
            </a:br>
            <a:r>
              <a:rPr lang="en-US" dirty="0"/>
              <a:t>we’ll create the QR code</a:t>
            </a:r>
          </a:p>
          <a:p>
            <a:pPr algn="ctr"/>
            <a:r>
              <a:rPr lang="en-US" dirty="0">
                <a:hlinkClick r:id="rId6"/>
              </a:rPr>
              <a:t>Home - English - PAFSE</a:t>
            </a:r>
            <a:r>
              <a:rPr lang="en-US" dirty="0"/>
              <a:t>  </a:t>
            </a:r>
          </a:p>
        </p:txBody>
      </p:sp>
      <p:pic>
        <p:nvPicPr>
          <p:cNvPr id="1026" name="Picture 2" descr="map of Europe, where places in Portugal, Poland, Greece and Cyprus are pinned">
            <a:extLst>
              <a:ext uri="{FF2B5EF4-FFF2-40B4-BE49-F238E27FC236}">
                <a16:creationId xmlns:a16="http://schemas.microsoft.com/office/drawing/2014/main" id="{0E34BA51-F6AB-FF30-FD0B-0A2A6234C18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7094" t="4890" r="17064" b="11502"/>
          <a:stretch/>
        </p:blipFill>
        <p:spPr bwMode="auto">
          <a:xfrm>
            <a:off x="434276" y="1653577"/>
            <a:ext cx="3385556" cy="347322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2" descr="NOVA">
            <a:extLst>
              <a:ext uri="{FF2B5EF4-FFF2-40B4-BE49-F238E27FC236}">
                <a16:creationId xmlns:a16="http://schemas.microsoft.com/office/drawing/2014/main" id="{8292C00A-DDFA-F6FC-36F0-6F55005052F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36488"/>
          <a:stretch/>
        </p:blipFill>
        <p:spPr bwMode="auto">
          <a:xfrm>
            <a:off x="3834391" y="1443731"/>
            <a:ext cx="1950767" cy="7809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6" descr="ENSP-NOVA">
            <a:extLst>
              <a:ext uri="{FF2B5EF4-FFF2-40B4-BE49-F238E27FC236}">
                <a16:creationId xmlns:a16="http://schemas.microsoft.com/office/drawing/2014/main" id="{2008B2C0-C8F8-65D1-BBC5-6BCCEFB6DD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74369" y="1598760"/>
            <a:ext cx="1933432" cy="59718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2FD7BE4E-9204-C522-0BDA-B4DAC297C53E}"/>
              </a:ext>
            </a:extLst>
          </p:cNvPr>
          <p:cNvSpPr/>
          <p:nvPr/>
        </p:nvSpPr>
        <p:spPr>
          <a:xfrm>
            <a:off x="3956536" y="2426444"/>
            <a:ext cx="1933432" cy="1136745"/>
          </a:xfrm>
          <a:prstGeom prst="rect">
            <a:avLst/>
          </a:prstGeom>
          <a:blipFill rotWithShape="1">
            <a:blip r:embed="rId10"/>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pic>
        <p:nvPicPr>
          <p:cNvPr id="29" name="Picture 16" descr="Logotipo PRP">
            <a:extLst>
              <a:ext uri="{FF2B5EF4-FFF2-40B4-BE49-F238E27FC236}">
                <a16:creationId xmlns:a16="http://schemas.microsoft.com/office/drawing/2014/main" id="{02B3BEBC-0885-D61C-6A8E-92C2D27B94E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80741" y="2559693"/>
            <a:ext cx="1791554" cy="65317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6" descr="ΠΑΝΕΠΙΣΤΗΜΙΟ ΚΥΠΡΟΥ">
            <a:extLst>
              <a:ext uri="{FF2B5EF4-FFF2-40B4-BE49-F238E27FC236}">
                <a16:creationId xmlns:a16="http://schemas.microsoft.com/office/drawing/2014/main" id="{577849E5-22CE-F4AC-BFB5-F6D36BE27D4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58475" y="1458204"/>
            <a:ext cx="2114928" cy="74656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International AMU">
            <a:extLst>
              <a:ext uri="{FF2B5EF4-FFF2-40B4-BE49-F238E27FC236}">
                <a16:creationId xmlns:a16="http://schemas.microsoft.com/office/drawing/2014/main" id="{F820AC83-77A5-637F-F645-C010E7EC036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68365" y="3673323"/>
            <a:ext cx="1763956" cy="69382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0A249B25-8385-AE9B-0421-AC8371B5FB91}"/>
              </a:ext>
            </a:extLst>
          </p:cNvPr>
          <p:cNvPicPr>
            <a:picLocks noChangeAspect="1"/>
          </p:cNvPicPr>
          <p:nvPr/>
        </p:nvPicPr>
        <p:blipFill>
          <a:blip r:embed="rId14"/>
          <a:stretch>
            <a:fillRect/>
          </a:stretch>
        </p:blipFill>
        <p:spPr>
          <a:xfrm>
            <a:off x="7817437" y="3421275"/>
            <a:ext cx="2114928" cy="1330981"/>
          </a:xfrm>
          <a:prstGeom prst="rect">
            <a:avLst/>
          </a:prstGeom>
        </p:spPr>
      </p:pic>
      <p:pic>
        <p:nvPicPr>
          <p:cNvPr id="7" name="Picture 6">
            <a:extLst>
              <a:ext uri="{FF2B5EF4-FFF2-40B4-BE49-F238E27FC236}">
                <a16:creationId xmlns:a16="http://schemas.microsoft.com/office/drawing/2014/main" id="{C63C04B3-2FE3-4BEA-2AF6-D16A59165615}"/>
              </a:ext>
            </a:extLst>
          </p:cNvPr>
          <p:cNvPicPr>
            <a:picLocks noChangeAspect="1"/>
          </p:cNvPicPr>
          <p:nvPr/>
        </p:nvPicPr>
        <p:blipFill>
          <a:blip r:embed="rId15"/>
          <a:stretch>
            <a:fillRect/>
          </a:stretch>
        </p:blipFill>
        <p:spPr>
          <a:xfrm>
            <a:off x="6131865" y="2585414"/>
            <a:ext cx="1499232" cy="848399"/>
          </a:xfrm>
          <a:prstGeom prst="rect">
            <a:avLst/>
          </a:prstGeom>
        </p:spPr>
      </p:pic>
      <p:pic>
        <p:nvPicPr>
          <p:cNvPr id="10" name="Picture 9">
            <a:extLst>
              <a:ext uri="{FF2B5EF4-FFF2-40B4-BE49-F238E27FC236}">
                <a16:creationId xmlns:a16="http://schemas.microsoft.com/office/drawing/2014/main" id="{19E26EEB-EE1F-5DAE-9CA4-7E352A5F4F80}"/>
              </a:ext>
            </a:extLst>
          </p:cNvPr>
          <p:cNvPicPr>
            <a:picLocks noChangeAspect="1"/>
          </p:cNvPicPr>
          <p:nvPr/>
        </p:nvPicPr>
        <p:blipFill>
          <a:blip r:embed="rId16"/>
          <a:stretch>
            <a:fillRect/>
          </a:stretch>
        </p:blipFill>
        <p:spPr>
          <a:xfrm>
            <a:off x="4036397" y="4739078"/>
            <a:ext cx="1613027" cy="1243291"/>
          </a:xfrm>
          <a:prstGeom prst="rect">
            <a:avLst/>
          </a:prstGeom>
        </p:spPr>
      </p:pic>
      <p:sp>
        <p:nvSpPr>
          <p:cNvPr id="27" name="Rectangle 26">
            <a:extLst>
              <a:ext uri="{FF2B5EF4-FFF2-40B4-BE49-F238E27FC236}">
                <a16:creationId xmlns:a16="http://schemas.microsoft.com/office/drawing/2014/main" id="{20441E9D-AEB6-74FC-5E68-88670FF5ADF8}"/>
              </a:ext>
            </a:extLst>
          </p:cNvPr>
          <p:cNvSpPr/>
          <p:nvPr/>
        </p:nvSpPr>
        <p:spPr>
          <a:xfrm>
            <a:off x="390688" y="179298"/>
            <a:ext cx="10294126" cy="44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rgbClr val="4A65D9"/>
                </a:solidFill>
              </a:rPr>
              <a:t>PAFSE – Partnerships for Science Education</a:t>
            </a:r>
          </a:p>
          <a:p>
            <a:endParaRPr lang="en-US" sz="2200" b="1" dirty="0">
              <a:solidFill>
                <a:schemeClr val="bg1">
                  <a:lumMod val="65000"/>
                </a:schemeClr>
              </a:solidFill>
            </a:endParaRPr>
          </a:p>
        </p:txBody>
      </p:sp>
      <p:pic>
        <p:nvPicPr>
          <p:cNvPr id="34" name="Picture 33" descr="A close-up of a feather&#10;&#10;Description automatically generated with low confidence">
            <a:extLst>
              <a:ext uri="{FF2B5EF4-FFF2-40B4-BE49-F238E27FC236}">
                <a16:creationId xmlns:a16="http://schemas.microsoft.com/office/drawing/2014/main" id="{F9FB3CA2-FF2D-7A66-3D0B-79D346E3D401}"/>
              </a:ext>
            </a:extLst>
          </p:cNvPr>
          <p:cNvPicPr>
            <a:picLocks noChangeAspect="1"/>
          </p:cNvPicPr>
          <p:nvPr/>
        </p:nvPicPr>
        <p:blipFill>
          <a:blip r:embed="rId17"/>
          <a:stretch>
            <a:fillRect/>
          </a:stretch>
        </p:blipFill>
        <p:spPr>
          <a:xfrm>
            <a:off x="3918009" y="3707306"/>
            <a:ext cx="2015745" cy="791667"/>
          </a:xfrm>
          <a:prstGeom prst="rect">
            <a:avLst/>
          </a:prstGeom>
        </p:spPr>
      </p:pic>
      <p:pic>
        <p:nvPicPr>
          <p:cNvPr id="35" name="Picture 42" descr="NOVA">
            <a:extLst>
              <a:ext uri="{FF2B5EF4-FFF2-40B4-BE49-F238E27FC236}">
                <a16:creationId xmlns:a16="http://schemas.microsoft.com/office/drawing/2014/main" id="{FD66AF9C-C147-22AE-A79F-8DA2716265C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36488"/>
          <a:stretch/>
        </p:blipFill>
        <p:spPr bwMode="auto">
          <a:xfrm>
            <a:off x="1371269" y="6375718"/>
            <a:ext cx="1235812" cy="4947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6" descr="ENSP-NOVA">
            <a:extLst>
              <a:ext uri="{FF2B5EF4-FFF2-40B4-BE49-F238E27FC236}">
                <a16:creationId xmlns:a16="http://schemas.microsoft.com/office/drawing/2014/main" id="{9B81CFA8-9DFD-92E6-3D8F-DA04BC34D38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55539" y="6438139"/>
            <a:ext cx="1603431" cy="495257"/>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06AF9134-85FC-F71C-4803-584B885C3010}"/>
              </a:ext>
            </a:extLst>
          </p:cNvPr>
          <p:cNvGrpSpPr/>
          <p:nvPr/>
        </p:nvGrpSpPr>
        <p:grpSpPr>
          <a:xfrm>
            <a:off x="6730366" y="5979236"/>
            <a:ext cx="1088023" cy="1210862"/>
            <a:chOff x="5589939" y="5979236"/>
            <a:chExt cx="1088023" cy="1210862"/>
          </a:xfrm>
        </p:grpSpPr>
        <p:sp>
          <p:nvSpPr>
            <p:cNvPr id="38" name="Oval 37">
              <a:extLst>
                <a:ext uri="{FF2B5EF4-FFF2-40B4-BE49-F238E27FC236}">
                  <a16:creationId xmlns:a16="http://schemas.microsoft.com/office/drawing/2014/main" id="{5B462616-4018-A523-BF84-90A0F07D0F15}"/>
                </a:ext>
              </a:extLst>
            </p:cNvPr>
            <p:cNvSpPr/>
            <p:nvPr/>
          </p:nvSpPr>
          <p:spPr>
            <a:xfrm>
              <a:off x="5705669" y="5979236"/>
              <a:ext cx="846760" cy="720036"/>
            </a:xfrm>
            <a:prstGeom prst="ellipse">
              <a:avLst/>
            </a:prstGeom>
            <a:solidFill>
              <a:srgbClr val="FFFFF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18EC273A-74E4-A89D-E159-8731E65021C5}"/>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Lst>
            </a:blip>
            <a:stretch>
              <a:fillRect/>
            </a:stretch>
          </p:blipFill>
          <p:spPr>
            <a:xfrm>
              <a:off x="5589939" y="6000617"/>
              <a:ext cx="1088023" cy="1189481"/>
            </a:xfrm>
            <a:prstGeom prst="rect">
              <a:avLst/>
            </a:prstGeom>
          </p:spPr>
        </p:pic>
      </p:grpSp>
    </p:spTree>
    <p:extLst>
      <p:ext uri="{BB962C8B-B14F-4D97-AF65-F5344CB8AC3E}">
        <p14:creationId xmlns:p14="http://schemas.microsoft.com/office/powerpoint/2010/main" val="12183388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5E891A1-D2C4-A939-B199-7CAD6CF78271}"/>
              </a:ext>
            </a:extLst>
          </p:cNvPr>
          <p:cNvSpPr/>
          <p:nvPr/>
        </p:nvSpPr>
        <p:spPr>
          <a:xfrm flipV="1">
            <a:off x="23505" y="1488122"/>
            <a:ext cx="9905999" cy="4021320"/>
          </a:xfrm>
          <a:prstGeom prst="rect">
            <a:avLst/>
          </a:prstGeom>
          <a:gradFill>
            <a:gsLst>
              <a:gs pos="0">
                <a:srgbClr val="F475A6"/>
              </a:gs>
              <a:gs pos="32000">
                <a:srgbClr val="E8494D"/>
              </a:gs>
              <a:gs pos="100000">
                <a:srgbClr val="FC9319"/>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FBC0F2A-648B-2097-B585-5E3CFE898229}"/>
              </a:ext>
            </a:extLst>
          </p:cNvPr>
          <p:cNvSpPr/>
          <p:nvPr/>
        </p:nvSpPr>
        <p:spPr>
          <a:xfrm flipV="1">
            <a:off x="0" y="6146695"/>
            <a:ext cx="9953011" cy="717400"/>
          </a:xfrm>
          <a:prstGeom prst="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EB6852A-6C26-CAEC-7E2F-22A2BFABFF9C}"/>
              </a:ext>
            </a:extLst>
          </p:cNvPr>
          <p:cNvSpPr txBox="1"/>
          <p:nvPr/>
        </p:nvSpPr>
        <p:spPr>
          <a:xfrm>
            <a:off x="10555593" y="-1231313"/>
            <a:ext cx="184731" cy="369332"/>
          </a:xfrm>
          <a:prstGeom prst="rect">
            <a:avLst/>
          </a:prstGeom>
          <a:solidFill>
            <a:schemeClr val="accent2"/>
          </a:solidFill>
        </p:spPr>
        <p:txBody>
          <a:bodyPr wrap="none" rtlCol="0">
            <a:spAutoFit/>
          </a:bodyPr>
          <a:lstStyle/>
          <a:p>
            <a:endParaRPr lang="en-US"/>
          </a:p>
        </p:txBody>
      </p:sp>
      <p:sp>
        <p:nvSpPr>
          <p:cNvPr id="73" name="TextBox 72">
            <a:extLst>
              <a:ext uri="{FF2B5EF4-FFF2-40B4-BE49-F238E27FC236}">
                <a16:creationId xmlns:a16="http://schemas.microsoft.com/office/drawing/2014/main" id="{97CCC84D-C6DD-B011-156C-D60CC13CA561}"/>
              </a:ext>
            </a:extLst>
          </p:cNvPr>
          <p:cNvSpPr txBox="1"/>
          <p:nvPr/>
        </p:nvSpPr>
        <p:spPr>
          <a:xfrm>
            <a:off x="891938" y="-24016"/>
            <a:ext cx="8396556" cy="1323439"/>
          </a:xfrm>
          <a:prstGeom prst="rect">
            <a:avLst/>
          </a:prstGeom>
          <a:noFill/>
        </p:spPr>
        <p:txBody>
          <a:bodyPr wrap="square">
            <a:spAutoFit/>
          </a:bodyPr>
          <a:lstStyle/>
          <a:p>
            <a:pPr algn="ctr"/>
            <a:r>
              <a:rPr lang="en-GB" sz="4000" b="1" i="1" dirty="0">
                <a:solidFill>
                  <a:srgbClr val="1F497D"/>
                </a:solidFill>
                <a:effectLst/>
                <a:latin typeface="Calibri" panose="020F0502020204030204" pitchFamily="34" charset="0"/>
              </a:rPr>
              <a:t>Evaluation approaches for measuring the impact of open schooling </a:t>
            </a:r>
            <a:r>
              <a:rPr lang="en-GB" sz="4000" b="0" i="0" dirty="0">
                <a:solidFill>
                  <a:srgbClr val="1F497D"/>
                </a:solidFill>
                <a:effectLst/>
                <a:latin typeface="Calibri" panose="020F0502020204030204" pitchFamily="34" charset="0"/>
              </a:rPr>
              <a:t> </a:t>
            </a:r>
            <a:endParaRPr lang="en-US" sz="4000" dirty="0"/>
          </a:p>
        </p:txBody>
      </p:sp>
      <p:sp>
        <p:nvSpPr>
          <p:cNvPr id="75" name="Oval 74">
            <a:extLst>
              <a:ext uri="{FF2B5EF4-FFF2-40B4-BE49-F238E27FC236}">
                <a16:creationId xmlns:a16="http://schemas.microsoft.com/office/drawing/2014/main" id="{B9C30585-4E2D-F5CC-DEF4-2E5971584D28}"/>
              </a:ext>
            </a:extLst>
          </p:cNvPr>
          <p:cNvSpPr/>
          <p:nvPr/>
        </p:nvSpPr>
        <p:spPr>
          <a:xfrm>
            <a:off x="3445871" y="2126362"/>
            <a:ext cx="3063796" cy="26052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B027BBB-77FE-2933-B00C-BE088A4E3E7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4000" y1="65017" x2="34000" y2="65017"/>
                        <a14:foregroundMark x1="57900" y1="65529" x2="57900" y2="65529"/>
                        <a14:foregroundMark x1="58000" y1="62628" x2="58000" y2="62628"/>
                        <a14:foregroundMark x1="69400" y1="63140" x2="69400" y2="63140"/>
                        <a14:foregroundMark x1="37700" y1="64505" x2="37700" y2="64505"/>
                        <a14:foregroundMark x1="37500" y1="61945" x2="37500" y2="61945"/>
                        <a14:foregroundMark x1="80900" y1="62628" x2="80900" y2="62628"/>
                        <a14:foregroundMark x1="32700" y1="22355" x2="32700" y2="22355"/>
                        <a14:foregroundMark x1="32700" y1="21672" x2="32700" y2="21672"/>
                        <a14:foregroundMark x1="35100" y1="21672" x2="35100" y2="21672"/>
                        <a14:foregroundMark x1="37900" y1="21843" x2="37900" y2="21843"/>
                        <a14:foregroundMark x1="29500" y1="31399" x2="29500" y2="31399"/>
                        <a14:foregroundMark x1="29500" y1="31058" x2="29800" y2="31741"/>
                        <a14:foregroundMark x1="39300" y1="63481" x2="39300" y2="63481"/>
                        <a14:backgroundMark x1="72900" y1="64164" x2="72900" y2="64164"/>
                      </a14:backgroundRemoval>
                    </a14:imgEffect>
                  </a14:imgLayer>
                </a14:imgProps>
              </a:ext>
            </a:extLst>
          </a:blip>
          <a:stretch>
            <a:fillRect/>
          </a:stretch>
        </p:blipFill>
        <p:spPr>
          <a:xfrm>
            <a:off x="3176560" y="2243691"/>
            <a:ext cx="3552880" cy="2081985"/>
          </a:xfrm>
          <a:prstGeom prst="rect">
            <a:avLst/>
          </a:prstGeom>
        </p:spPr>
      </p:pic>
    </p:spTree>
    <p:extLst>
      <p:ext uri="{BB962C8B-B14F-4D97-AF65-F5344CB8AC3E}">
        <p14:creationId xmlns:p14="http://schemas.microsoft.com/office/powerpoint/2010/main" val="3557798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7888FB-79E6-3086-0CF5-7B31BFF68BDF}"/>
              </a:ext>
            </a:extLst>
          </p:cNvPr>
          <p:cNvSpPr txBox="1"/>
          <p:nvPr/>
        </p:nvSpPr>
        <p:spPr>
          <a:xfrm>
            <a:off x="996537" y="5657734"/>
            <a:ext cx="5640779" cy="954107"/>
          </a:xfrm>
          <a:prstGeom prst="rect">
            <a:avLst/>
          </a:prstGeom>
          <a:noFill/>
        </p:spPr>
        <p:txBody>
          <a:bodyPr wrap="square" rtlCol="0">
            <a:spAutoFit/>
          </a:bodyPr>
          <a:lstStyle/>
          <a:p>
            <a:pPr algn="ctr"/>
            <a:r>
              <a:rPr lang="en-US" sz="2800" dirty="0">
                <a:solidFill>
                  <a:schemeClr val="bg1"/>
                </a:solidFill>
              </a:rPr>
              <a:t>Education for Sustainable Development with Open Schooling</a:t>
            </a:r>
          </a:p>
        </p:txBody>
      </p:sp>
      <p:sp>
        <p:nvSpPr>
          <p:cNvPr id="7" name="TextBox 6">
            <a:extLst>
              <a:ext uri="{FF2B5EF4-FFF2-40B4-BE49-F238E27FC236}">
                <a16:creationId xmlns:a16="http://schemas.microsoft.com/office/drawing/2014/main" id="{5C01E129-F49E-ABFD-0888-5BA04CD673EA}"/>
              </a:ext>
            </a:extLst>
          </p:cNvPr>
          <p:cNvSpPr txBox="1"/>
          <p:nvPr/>
        </p:nvSpPr>
        <p:spPr>
          <a:xfrm>
            <a:off x="7267700" y="5811623"/>
            <a:ext cx="2422566" cy="646331"/>
          </a:xfrm>
          <a:prstGeom prst="rect">
            <a:avLst/>
          </a:prstGeom>
          <a:noFill/>
        </p:spPr>
        <p:txBody>
          <a:bodyPr wrap="square" rtlCol="0">
            <a:spAutoFit/>
          </a:bodyPr>
          <a:lstStyle/>
          <a:p>
            <a:r>
              <a:rPr lang="en-US" dirty="0">
                <a:solidFill>
                  <a:schemeClr val="bg1"/>
                </a:solidFill>
              </a:rPr>
              <a:t>LSME Conference</a:t>
            </a:r>
          </a:p>
          <a:p>
            <a:r>
              <a:rPr lang="en-US" dirty="0">
                <a:solidFill>
                  <a:schemeClr val="bg1"/>
                </a:solidFill>
              </a:rPr>
              <a:t>London Aug 2021/ 2022 </a:t>
            </a:r>
          </a:p>
        </p:txBody>
      </p:sp>
      <p:grpSp>
        <p:nvGrpSpPr>
          <p:cNvPr id="10" name="Group 9">
            <a:extLst>
              <a:ext uri="{FF2B5EF4-FFF2-40B4-BE49-F238E27FC236}">
                <a16:creationId xmlns:a16="http://schemas.microsoft.com/office/drawing/2014/main" id="{DC7C94C7-781B-3F7A-C4AA-3238A8F59EC1}"/>
              </a:ext>
            </a:extLst>
          </p:cNvPr>
          <p:cNvGrpSpPr/>
          <p:nvPr/>
        </p:nvGrpSpPr>
        <p:grpSpPr>
          <a:xfrm>
            <a:off x="1223240" y="1025432"/>
            <a:ext cx="7381397" cy="4594402"/>
            <a:chOff x="1223240" y="1025432"/>
            <a:chExt cx="7381397" cy="4594402"/>
          </a:xfrm>
        </p:grpSpPr>
        <p:pic>
          <p:nvPicPr>
            <p:cNvPr id="3" name="Picture 2">
              <a:extLst>
                <a:ext uri="{FF2B5EF4-FFF2-40B4-BE49-F238E27FC236}">
                  <a16:creationId xmlns:a16="http://schemas.microsoft.com/office/drawing/2014/main" id="{2168A120-E087-D0E8-475F-90884F40FD40}"/>
                </a:ext>
              </a:extLst>
            </p:cNvPr>
            <p:cNvPicPr>
              <a:picLocks noChangeAspect="1"/>
            </p:cNvPicPr>
            <p:nvPr/>
          </p:nvPicPr>
          <p:blipFill>
            <a:blip r:embed="rId3"/>
            <a:stretch>
              <a:fillRect/>
            </a:stretch>
          </p:blipFill>
          <p:spPr>
            <a:xfrm>
              <a:off x="1223240" y="1025432"/>
              <a:ext cx="7381397" cy="4594402"/>
            </a:xfrm>
            <a:prstGeom prst="rect">
              <a:avLst/>
            </a:prstGeom>
          </p:spPr>
        </p:pic>
        <p:pic>
          <p:nvPicPr>
            <p:cNvPr id="9" name="Picture 8">
              <a:extLst>
                <a:ext uri="{FF2B5EF4-FFF2-40B4-BE49-F238E27FC236}">
                  <a16:creationId xmlns:a16="http://schemas.microsoft.com/office/drawing/2014/main" id="{E9989927-8E40-8252-3C4E-9FC44A48B97E}"/>
                </a:ext>
              </a:extLst>
            </p:cNvPr>
            <p:cNvPicPr>
              <a:picLocks noChangeAspect="1"/>
            </p:cNvPicPr>
            <p:nvPr/>
          </p:nvPicPr>
          <p:blipFill>
            <a:blip r:embed="rId4"/>
            <a:stretch>
              <a:fillRect/>
            </a:stretch>
          </p:blipFill>
          <p:spPr>
            <a:xfrm>
              <a:off x="3573401" y="4079752"/>
              <a:ext cx="977900" cy="527874"/>
            </a:xfrm>
            <a:prstGeom prst="rect">
              <a:avLst/>
            </a:prstGeom>
          </p:spPr>
        </p:pic>
      </p:grpSp>
      <p:sp>
        <p:nvSpPr>
          <p:cNvPr id="11" name="Oval 10">
            <a:extLst>
              <a:ext uri="{FF2B5EF4-FFF2-40B4-BE49-F238E27FC236}">
                <a16:creationId xmlns:a16="http://schemas.microsoft.com/office/drawing/2014/main" id="{23A2B1C0-AB7E-9CC2-EEE6-1D6981A54DE8}"/>
              </a:ext>
            </a:extLst>
          </p:cNvPr>
          <p:cNvSpPr/>
          <p:nvPr/>
        </p:nvSpPr>
        <p:spPr>
          <a:xfrm>
            <a:off x="1056985" y="4773881"/>
            <a:ext cx="1139950" cy="1058687"/>
          </a:xfrm>
          <a:prstGeom prst="ellipse">
            <a:avLst/>
          </a:prstGeom>
          <a:blipFill>
            <a:blip r:embed="rId5"/>
            <a:stretch>
              <a:fillRect/>
            </a:stretch>
          </a:bli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 name="TextBox 11">
            <a:extLst>
              <a:ext uri="{FF2B5EF4-FFF2-40B4-BE49-F238E27FC236}">
                <a16:creationId xmlns:a16="http://schemas.microsoft.com/office/drawing/2014/main" id="{7D7AF7D7-3D65-D71A-ED4A-C34AA6B40444}"/>
              </a:ext>
            </a:extLst>
          </p:cNvPr>
          <p:cNvSpPr txBox="1"/>
          <p:nvPr/>
        </p:nvSpPr>
        <p:spPr>
          <a:xfrm>
            <a:off x="1710725" y="171923"/>
            <a:ext cx="9309576" cy="1323439"/>
          </a:xfrm>
          <a:prstGeom prst="rect">
            <a:avLst/>
          </a:prstGeom>
          <a:noFill/>
        </p:spPr>
        <p:txBody>
          <a:bodyPr wrap="square">
            <a:spAutoFit/>
          </a:bodyPr>
          <a:lstStyle/>
          <a:p>
            <a:r>
              <a:rPr lang="en-US" sz="4000" dirty="0">
                <a:solidFill>
                  <a:schemeClr val="bg1"/>
                </a:solidFill>
              </a:rPr>
              <a:t>Collaborations among projects  </a:t>
            </a:r>
            <a:br>
              <a:rPr lang="en-US" sz="4000" dirty="0">
                <a:solidFill>
                  <a:schemeClr val="bg1"/>
                </a:solidFill>
              </a:rPr>
            </a:br>
            <a:endParaRPr lang="en-US" sz="4000" dirty="0">
              <a:solidFill>
                <a:schemeClr val="bg1"/>
              </a:solidFill>
            </a:endParaRPr>
          </a:p>
        </p:txBody>
      </p:sp>
    </p:spTree>
    <p:extLst>
      <p:ext uri="{BB962C8B-B14F-4D97-AF65-F5344CB8AC3E}">
        <p14:creationId xmlns:p14="http://schemas.microsoft.com/office/powerpoint/2010/main" val="33158723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5E891A1-D2C4-A939-B199-7CAD6CF78271}"/>
              </a:ext>
            </a:extLst>
          </p:cNvPr>
          <p:cNvSpPr/>
          <p:nvPr/>
        </p:nvSpPr>
        <p:spPr>
          <a:xfrm>
            <a:off x="-12904" y="6100933"/>
            <a:ext cx="9918903" cy="802632"/>
          </a:xfrm>
          <a:prstGeom prst="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FBC0F2A-648B-2097-B585-5E3CFE898229}"/>
              </a:ext>
            </a:extLst>
          </p:cNvPr>
          <p:cNvSpPr/>
          <p:nvPr/>
        </p:nvSpPr>
        <p:spPr>
          <a:xfrm>
            <a:off x="-12903" y="1380727"/>
            <a:ext cx="9918903" cy="4766509"/>
          </a:xfrm>
          <a:prstGeom prst="rect">
            <a:avLst/>
          </a:prstGeom>
          <a:gradFill>
            <a:gsLst>
              <a:gs pos="0">
                <a:srgbClr val="F475A6"/>
              </a:gs>
              <a:gs pos="42000">
                <a:srgbClr val="E8494D"/>
              </a:gs>
              <a:gs pos="100000">
                <a:srgbClr val="FC9319"/>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EB6852A-6C26-CAEC-7E2F-22A2BFABFF9C}"/>
              </a:ext>
            </a:extLst>
          </p:cNvPr>
          <p:cNvSpPr txBox="1"/>
          <p:nvPr/>
        </p:nvSpPr>
        <p:spPr>
          <a:xfrm>
            <a:off x="10555593" y="-1231313"/>
            <a:ext cx="184731" cy="369332"/>
          </a:xfrm>
          <a:prstGeom prst="rect">
            <a:avLst/>
          </a:prstGeom>
          <a:solidFill>
            <a:schemeClr val="accent2"/>
          </a:solidFill>
        </p:spPr>
        <p:txBody>
          <a:bodyPr wrap="none" rtlCol="0">
            <a:spAutoFit/>
          </a:bodyPr>
          <a:lstStyle/>
          <a:p>
            <a:endParaRPr lang="en-US"/>
          </a:p>
        </p:txBody>
      </p:sp>
      <p:sp>
        <p:nvSpPr>
          <p:cNvPr id="18" name="Rectangle 17">
            <a:extLst>
              <a:ext uri="{FF2B5EF4-FFF2-40B4-BE49-F238E27FC236}">
                <a16:creationId xmlns:a16="http://schemas.microsoft.com/office/drawing/2014/main" id="{152C98AE-23ED-9CC0-0A0E-81733853B56B}"/>
              </a:ext>
            </a:extLst>
          </p:cNvPr>
          <p:cNvSpPr/>
          <p:nvPr/>
        </p:nvSpPr>
        <p:spPr>
          <a:xfrm>
            <a:off x="94530" y="97578"/>
            <a:ext cx="10294126" cy="44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rgbClr val="4A65D9"/>
                </a:solidFill>
              </a:rPr>
              <a:t>COSMOS – Creating </a:t>
            </a:r>
            <a:r>
              <a:rPr lang="en-US" sz="2000" b="1" dirty="0" err="1">
                <a:solidFill>
                  <a:srgbClr val="4A65D9"/>
                </a:solidFill>
              </a:rPr>
              <a:t>Organisational</a:t>
            </a:r>
            <a:r>
              <a:rPr lang="en-US" sz="2000" b="1" dirty="0">
                <a:solidFill>
                  <a:srgbClr val="4A65D9"/>
                </a:solidFill>
              </a:rPr>
              <a:t> Structures for Meaningful science education </a:t>
            </a:r>
            <a:br>
              <a:rPr lang="en-US" sz="2000" b="1" dirty="0">
                <a:solidFill>
                  <a:srgbClr val="4A65D9"/>
                </a:solidFill>
              </a:rPr>
            </a:br>
            <a:r>
              <a:rPr lang="en-US" sz="2000" b="1" dirty="0">
                <a:solidFill>
                  <a:srgbClr val="4A65D9"/>
                </a:solidFill>
              </a:rPr>
              <a:t>through Open Schooling for all</a:t>
            </a:r>
          </a:p>
          <a:p>
            <a:endParaRPr lang="en-US" sz="2200" b="1" dirty="0">
              <a:solidFill>
                <a:srgbClr val="4A65D9"/>
              </a:solidFill>
            </a:endParaRPr>
          </a:p>
          <a:p>
            <a:endParaRPr lang="en-US" sz="2200" b="1" dirty="0">
              <a:solidFill>
                <a:schemeClr val="bg1">
                  <a:lumMod val="65000"/>
                </a:schemeClr>
              </a:solidFill>
            </a:endParaRPr>
          </a:p>
        </p:txBody>
      </p:sp>
      <p:sp>
        <p:nvSpPr>
          <p:cNvPr id="21" name="TextBox 20">
            <a:extLst>
              <a:ext uri="{FF2B5EF4-FFF2-40B4-BE49-F238E27FC236}">
                <a16:creationId xmlns:a16="http://schemas.microsoft.com/office/drawing/2014/main" id="{82F71120-2CC5-1B15-05EB-72369232F9F6}"/>
              </a:ext>
            </a:extLst>
          </p:cNvPr>
          <p:cNvSpPr txBox="1"/>
          <p:nvPr/>
        </p:nvSpPr>
        <p:spPr>
          <a:xfrm>
            <a:off x="48429" y="6193769"/>
            <a:ext cx="6714727" cy="461665"/>
          </a:xfrm>
          <a:prstGeom prst="rect">
            <a:avLst/>
          </a:prstGeom>
          <a:noFill/>
        </p:spPr>
        <p:txBody>
          <a:bodyPr wrap="square">
            <a:spAutoFit/>
          </a:bodyPr>
          <a:lstStyle/>
          <a:p>
            <a:r>
              <a:rPr lang="en-US" sz="1200" b="1" dirty="0">
                <a:solidFill>
                  <a:srgbClr val="0070C0"/>
                </a:solidFill>
              </a:rPr>
              <a:t>EVALUATION TEAM: </a:t>
            </a:r>
            <a:r>
              <a:rPr lang="en-US" sz="1200" dirty="0"/>
              <a:t>Jelle Boeve-de Pauw (WP leader), Mart Doms, Philippe Bastiaenssens</a:t>
            </a:r>
            <a:br>
              <a:rPr lang="en-US" sz="1200" dirty="0"/>
            </a:br>
            <a:r>
              <a:rPr lang="en-US" sz="1200" i="1" dirty="0"/>
              <a:t>Karel de Grote University of Applied Sciences and Arts (Belgium) </a:t>
            </a:r>
          </a:p>
        </p:txBody>
      </p:sp>
      <p:sp>
        <p:nvSpPr>
          <p:cNvPr id="34" name="Rounded Rectangle 33">
            <a:extLst>
              <a:ext uri="{FF2B5EF4-FFF2-40B4-BE49-F238E27FC236}">
                <a16:creationId xmlns:a16="http://schemas.microsoft.com/office/drawing/2014/main" id="{4E68BA60-84F0-B7AA-69BF-DF44F272F492}"/>
              </a:ext>
            </a:extLst>
          </p:cNvPr>
          <p:cNvSpPr/>
          <p:nvPr/>
        </p:nvSpPr>
        <p:spPr>
          <a:xfrm>
            <a:off x="390688" y="787804"/>
            <a:ext cx="9026335" cy="110475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9B1AE850-9A5B-9E3A-E556-0942DD4E68B2}"/>
              </a:ext>
            </a:extLst>
          </p:cNvPr>
          <p:cNvSpPr/>
          <p:nvPr/>
        </p:nvSpPr>
        <p:spPr>
          <a:xfrm>
            <a:off x="505635" y="860224"/>
            <a:ext cx="8961821" cy="1062999"/>
          </a:xfrm>
          <a:prstGeom prst="rect">
            <a:avLst/>
          </a:prstGeom>
          <a:noFill/>
          <a:ln w="25400"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rgbClr val="4A65D9"/>
                </a:solidFill>
              </a:rPr>
              <a:t>Objectives</a:t>
            </a:r>
            <a:r>
              <a:rPr lang="en-US" sz="1400" b="1" dirty="0">
                <a:solidFill>
                  <a:srgbClr val="4A65D9"/>
                </a:solidFill>
              </a:rPr>
              <a:t>:</a:t>
            </a:r>
          </a:p>
          <a:p>
            <a:pPr marL="285750" indent="-285750">
              <a:buFont typeface="Arial" panose="020B0604020202020204" pitchFamily="34" charset="0"/>
              <a:buChar char="•"/>
            </a:pPr>
            <a:r>
              <a:rPr lang="en-US" sz="1400" dirty="0">
                <a:solidFill>
                  <a:schemeClr val="tx1"/>
                </a:solidFill>
              </a:rPr>
              <a:t>Establish open schooling structures – CORPOS &amp; CoP</a:t>
            </a:r>
          </a:p>
          <a:p>
            <a:pPr marL="285750" indent="-285750">
              <a:buFont typeface="Arial" panose="020B0604020202020204" pitchFamily="34" charset="0"/>
              <a:buChar char="•"/>
            </a:pPr>
            <a:r>
              <a:rPr lang="en-US" sz="1400" dirty="0">
                <a:solidFill>
                  <a:schemeClr val="tx1"/>
                </a:solidFill>
              </a:rPr>
              <a:t>Embed SSIBL pedagogy within CoPs to foster scientific literacy and responsible citizenship</a:t>
            </a:r>
          </a:p>
          <a:p>
            <a:pPr marL="285750" indent="-285750">
              <a:buFont typeface="Arial" panose="020B0604020202020204" pitchFamily="34" charset="0"/>
              <a:buChar char="•"/>
            </a:pPr>
            <a:r>
              <a:rPr lang="en-US" sz="1400" dirty="0">
                <a:solidFill>
                  <a:schemeClr val="tx1"/>
                </a:solidFill>
              </a:rPr>
              <a:t>Ensure the viability and sustainability of open schooling in science education</a:t>
            </a:r>
          </a:p>
          <a:p>
            <a:r>
              <a:rPr lang="en-GB" sz="1400" dirty="0">
                <a:solidFill>
                  <a:schemeClr val="tx1">
                    <a:lumMod val="75000"/>
                    <a:lumOff val="25000"/>
                  </a:schemeClr>
                </a:solidFill>
              </a:rPr>
              <a:t> </a:t>
            </a:r>
          </a:p>
          <a:p>
            <a:endParaRPr lang="en-US" sz="1600" dirty="0">
              <a:solidFill>
                <a:schemeClr val="bg1">
                  <a:lumMod val="65000"/>
                </a:schemeClr>
              </a:solidFill>
            </a:endParaRPr>
          </a:p>
        </p:txBody>
      </p:sp>
      <p:sp>
        <p:nvSpPr>
          <p:cNvPr id="36" name="Rounded Rectangle 35">
            <a:extLst>
              <a:ext uri="{FF2B5EF4-FFF2-40B4-BE49-F238E27FC236}">
                <a16:creationId xmlns:a16="http://schemas.microsoft.com/office/drawing/2014/main" id="{FB489E0B-236E-6541-C7A1-E1DD3933C7F2}"/>
              </a:ext>
            </a:extLst>
          </p:cNvPr>
          <p:cNvSpPr/>
          <p:nvPr/>
        </p:nvSpPr>
        <p:spPr>
          <a:xfrm>
            <a:off x="401356" y="1950084"/>
            <a:ext cx="8961821" cy="387384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3D0A87E1-5E87-AE47-19F6-11AECB655C55}"/>
              </a:ext>
            </a:extLst>
          </p:cNvPr>
          <p:cNvSpPr/>
          <p:nvPr/>
        </p:nvSpPr>
        <p:spPr>
          <a:xfrm>
            <a:off x="8825535" y="5933094"/>
            <a:ext cx="846760" cy="723691"/>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DB56264-DBD0-A634-EE90-920AFABEFE62}"/>
              </a:ext>
            </a:extLst>
          </p:cNvPr>
          <p:cNvSpPr/>
          <p:nvPr/>
        </p:nvSpPr>
        <p:spPr>
          <a:xfrm>
            <a:off x="5723569" y="5955017"/>
            <a:ext cx="895178" cy="80561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812ACDB-F5D2-D291-3EEA-E3D134A74833}"/>
              </a:ext>
            </a:extLst>
          </p:cNvPr>
          <p:cNvSpPr/>
          <p:nvPr/>
        </p:nvSpPr>
        <p:spPr>
          <a:xfrm>
            <a:off x="6830022" y="5955017"/>
            <a:ext cx="895178" cy="79494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6A8DC06-1835-C689-1564-C975031D57B8}"/>
              </a:ext>
            </a:extLst>
          </p:cNvPr>
          <p:cNvSpPr txBox="1"/>
          <p:nvPr/>
        </p:nvSpPr>
        <p:spPr>
          <a:xfrm>
            <a:off x="6961913" y="6042577"/>
            <a:ext cx="662248" cy="646331"/>
          </a:xfrm>
          <a:prstGeom prst="rect">
            <a:avLst/>
          </a:prstGeom>
          <a:noFill/>
        </p:spPr>
        <p:txBody>
          <a:bodyPr wrap="square" rtlCol="0">
            <a:spAutoFit/>
          </a:bodyPr>
          <a:lstStyle/>
          <a:p>
            <a:r>
              <a:rPr lang="en-US" dirty="0"/>
              <a:t>Your logo</a:t>
            </a:r>
          </a:p>
        </p:txBody>
      </p:sp>
      <p:grpSp>
        <p:nvGrpSpPr>
          <p:cNvPr id="22" name="Group 3">
            <a:extLst>
              <a:ext uri="{FF2B5EF4-FFF2-40B4-BE49-F238E27FC236}">
                <a16:creationId xmlns:a16="http://schemas.microsoft.com/office/drawing/2014/main" id="{CACA34D8-F8E6-1C5A-44E8-BE65DC019964}"/>
              </a:ext>
            </a:extLst>
          </p:cNvPr>
          <p:cNvGrpSpPr/>
          <p:nvPr/>
        </p:nvGrpSpPr>
        <p:grpSpPr>
          <a:xfrm>
            <a:off x="6748354" y="5953243"/>
            <a:ext cx="1061613" cy="798493"/>
            <a:chOff x="937005" y="5922418"/>
            <a:chExt cx="981931" cy="720036"/>
          </a:xfrm>
        </p:grpSpPr>
        <p:sp>
          <p:nvSpPr>
            <p:cNvPr id="25" name="Oval 74">
              <a:extLst>
                <a:ext uri="{FF2B5EF4-FFF2-40B4-BE49-F238E27FC236}">
                  <a16:creationId xmlns:a16="http://schemas.microsoft.com/office/drawing/2014/main" id="{2DBD4205-36EB-19B1-41BA-4A943336D9AB}"/>
                </a:ext>
              </a:extLst>
            </p:cNvPr>
            <p:cNvSpPr/>
            <p:nvPr/>
          </p:nvSpPr>
          <p:spPr>
            <a:xfrm>
              <a:off x="1011436" y="5922418"/>
              <a:ext cx="846760" cy="720036"/>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15">
              <a:extLst>
                <a:ext uri="{FF2B5EF4-FFF2-40B4-BE49-F238E27FC236}">
                  <a16:creationId xmlns:a16="http://schemas.microsoft.com/office/drawing/2014/main" id="{522BC647-AF71-DA2D-3FFD-2E03CE71672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00" y1="65017" x2="34000" y2="65017"/>
                          <a14:foregroundMark x1="57900" y1="65529" x2="57900" y2="65529"/>
                          <a14:foregroundMark x1="58000" y1="62628" x2="58000" y2="62628"/>
                          <a14:foregroundMark x1="69400" y1="63140" x2="69400" y2="63140"/>
                          <a14:foregroundMark x1="37700" y1="64505" x2="37700" y2="64505"/>
                          <a14:foregroundMark x1="37500" y1="61945" x2="37500" y2="61945"/>
                          <a14:foregroundMark x1="80900" y1="62628" x2="80900" y2="62628"/>
                          <a14:foregroundMark x1="32700" y1="22355" x2="32700" y2="22355"/>
                          <a14:foregroundMark x1="32700" y1="21672" x2="32700" y2="21672"/>
                          <a14:foregroundMark x1="35100" y1="21672" x2="35100" y2="21672"/>
                          <a14:foregroundMark x1="37900" y1="21843" x2="37900" y2="21843"/>
                          <a14:foregroundMark x1="29500" y1="31399" x2="29500" y2="31399"/>
                          <a14:foregroundMark x1="29500" y1="31058" x2="29800" y2="31741"/>
                          <a14:foregroundMark x1="39300" y1="63481" x2="39300" y2="63481"/>
                          <a14:backgroundMark x1="72900" y1="64164" x2="72900" y2="64164"/>
                        </a14:backgroundRemoval>
                      </a14:imgEffect>
                    </a14:imgLayer>
                  </a14:imgProps>
                </a:ext>
              </a:extLst>
            </a:blip>
            <a:stretch>
              <a:fillRect/>
            </a:stretch>
          </p:blipFill>
          <p:spPr>
            <a:xfrm>
              <a:off x="937005" y="5954845"/>
              <a:ext cx="981931" cy="575411"/>
            </a:xfrm>
            <a:prstGeom prst="rect">
              <a:avLst/>
            </a:prstGeom>
          </p:spPr>
        </p:pic>
      </p:grpSp>
      <p:pic>
        <p:nvPicPr>
          <p:cNvPr id="1026" name="Picture 2">
            <a:extLst>
              <a:ext uri="{FF2B5EF4-FFF2-40B4-BE49-F238E27FC236}">
                <a16:creationId xmlns:a16="http://schemas.microsoft.com/office/drawing/2014/main" id="{635186A9-3D69-C0BD-F810-6DBD3E84D4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9574" y="6005323"/>
            <a:ext cx="722546" cy="722546"/>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7F27419E-39CB-F5C0-7064-859E997FE4C0}"/>
              </a:ext>
            </a:extLst>
          </p:cNvPr>
          <p:cNvPicPr>
            <a:picLocks noChangeAspect="1"/>
          </p:cNvPicPr>
          <p:nvPr/>
        </p:nvPicPr>
        <p:blipFill>
          <a:blip r:embed="rId8"/>
          <a:stretch>
            <a:fillRect/>
          </a:stretch>
        </p:blipFill>
        <p:spPr>
          <a:xfrm>
            <a:off x="657084" y="2200223"/>
            <a:ext cx="8388860" cy="3409666"/>
          </a:xfrm>
          <a:prstGeom prst="rect">
            <a:avLst/>
          </a:prstGeom>
          <a:effectLst>
            <a:softEdge rad="63500"/>
          </a:effectLst>
        </p:spPr>
      </p:pic>
      <p:sp>
        <p:nvSpPr>
          <p:cNvPr id="2" name="Rechthoek 1">
            <a:extLst>
              <a:ext uri="{FF2B5EF4-FFF2-40B4-BE49-F238E27FC236}">
                <a16:creationId xmlns:a16="http://schemas.microsoft.com/office/drawing/2014/main" id="{5A87A9C4-736E-3E04-BDD3-5D9B2F689019}"/>
              </a:ext>
            </a:extLst>
          </p:cNvPr>
          <p:cNvSpPr/>
          <p:nvPr/>
        </p:nvSpPr>
        <p:spPr>
          <a:xfrm>
            <a:off x="1517715" y="5071621"/>
            <a:ext cx="386499" cy="2729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Rechthoek 23">
            <a:extLst>
              <a:ext uri="{FF2B5EF4-FFF2-40B4-BE49-F238E27FC236}">
                <a16:creationId xmlns:a16="http://schemas.microsoft.com/office/drawing/2014/main" id="{3D09952D-4B1A-82DD-9560-1C087B577622}"/>
              </a:ext>
            </a:extLst>
          </p:cNvPr>
          <p:cNvSpPr/>
          <p:nvPr/>
        </p:nvSpPr>
        <p:spPr>
          <a:xfrm>
            <a:off x="8542396" y="5079478"/>
            <a:ext cx="386499" cy="2729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4441214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5E891A1-D2C4-A939-B199-7CAD6CF78271}"/>
              </a:ext>
            </a:extLst>
          </p:cNvPr>
          <p:cNvSpPr/>
          <p:nvPr/>
        </p:nvSpPr>
        <p:spPr>
          <a:xfrm>
            <a:off x="-12904" y="6100933"/>
            <a:ext cx="9918903" cy="802632"/>
          </a:xfrm>
          <a:prstGeom prst="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FBC0F2A-648B-2097-B585-5E3CFE898229}"/>
              </a:ext>
            </a:extLst>
          </p:cNvPr>
          <p:cNvSpPr/>
          <p:nvPr/>
        </p:nvSpPr>
        <p:spPr>
          <a:xfrm>
            <a:off x="-12903" y="1380727"/>
            <a:ext cx="9918903" cy="4766509"/>
          </a:xfrm>
          <a:prstGeom prst="rect">
            <a:avLst/>
          </a:prstGeom>
          <a:gradFill>
            <a:gsLst>
              <a:gs pos="0">
                <a:srgbClr val="F475A6"/>
              </a:gs>
              <a:gs pos="42000">
                <a:srgbClr val="E8494D"/>
              </a:gs>
              <a:gs pos="100000">
                <a:srgbClr val="FC9319"/>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EB6852A-6C26-CAEC-7E2F-22A2BFABFF9C}"/>
              </a:ext>
            </a:extLst>
          </p:cNvPr>
          <p:cNvSpPr txBox="1"/>
          <p:nvPr/>
        </p:nvSpPr>
        <p:spPr>
          <a:xfrm>
            <a:off x="10555593" y="-1231313"/>
            <a:ext cx="184731" cy="369332"/>
          </a:xfrm>
          <a:prstGeom prst="rect">
            <a:avLst/>
          </a:prstGeom>
          <a:solidFill>
            <a:schemeClr val="accent2"/>
          </a:solidFill>
        </p:spPr>
        <p:txBody>
          <a:bodyPr wrap="none" rtlCol="0">
            <a:spAutoFit/>
          </a:bodyPr>
          <a:lstStyle/>
          <a:p>
            <a:endParaRPr lang="en-US"/>
          </a:p>
        </p:txBody>
      </p:sp>
      <p:sp>
        <p:nvSpPr>
          <p:cNvPr id="21" name="TextBox 20">
            <a:extLst>
              <a:ext uri="{FF2B5EF4-FFF2-40B4-BE49-F238E27FC236}">
                <a16:creationId xmlns:a16="http://schemas.microsoft.com/office/drawing/2014/main" id="{82F71120-2CC5-1B15-05EB-72369232F9F6}"/>
              </a:ext>
            </a:extLst>
          </p:cNvPr>
          <p:cNvSpPr txBox="1"/>
          <p:nvPr/>
        </p:nvSpPr>
        <p:spPr>
          <a:xfrm>
            <a:off x="48429" y="6193769"/>
            <a:ext cx="6714727" cy="461665"/>
          </a:xfrm>
          <a:prstGeom prst="rect">
            <a:avLst/>
          </a:prstGeom>
          <a:noFill/>
        </p:spPr>
        <p:txBody>
          <a:bodyPr wrap="square">
            <a:spAutoFit/>
          </a:bodyPr>
          <a:lstStyle/>
          <a:p>
            <a:r>
              <a:rPr lang="en-US" sz="1200" b="1" dirty="0">
                <a:solidFill>
                  <a:srgbClr val="0070C0"/>
                </a:solidFill>
              </a:rPr>
              <a:t>EVALUATION TEAM: </a:t>
            </a:r>
            <a:r>
              <a:rPr lang="en-US" sz="1200" dirty="0"/>
              <a:t>Jelle Boeve-de Pauw (WP leader), Mart Doms, Philippe Bastiaenssens</a:t>
            </a:r>
            <a:br>
              <a:rPr lang="en-US" sz="1200" dirty="0"/>
            </a:br>
            <a:r>
              <a:rPr lang="en-US" sz="1200" i="1" dirty="0"/>
              <a:t>Karel de Grote University of Applied Sciences and Arts (Belgium) </a:t>
            </a:r>
          </a:p>
        </p:txBody>
      </p:sp>
      <p:sp>
        <p:nvSpPr>
          <p:cNvPr id="36" name="Rounded Rectangle 35">
            <a:extLst>
              <a:ext uri="{FF2B5EF4-FFF2-40B4-BE49-F238E27FC236}">
                <a16:creationId xmlns:a16="http://schemas.microsoft.com/office/drawing/2014/main" id="{FB489E0B-236E-6541-C7A1-E1DD3933C7F2}"/>
              </a:ext>
            </a:extLst>
          </p:cNvPr>
          <p:cNvSpPr/>
          <p:nvPr/>
        </p:nvSpPr>
        <p:spPr>
          <a:xfrm>
            <a:off x="401357" y="1950084"/>
            <a:ext cx="4748916" cy="387384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707E81EC-73BE-70E6-9DA7-0D5F4BD74056}"/>
              </a:ext>
            </a:extLst>
          </p:cNvPr>
          <p:cNvSpPr/>
          <p:nvPr/>
        </p:nvSpPr>
        <p:spPr>
          <a:xfrm>
            <a:off x="534371" y="2142087"/>
            <a:ext cx="4508969" cy="3600015"/>
          </a:xfrm>
          <a:prstGeom prst="rect">
            <a:avLst/>
          </a:prstGeom>
          <a:noFill/>
          <a:ln w="28575" cmpd="dbl">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a:solidFill>
                  <a:srgbClr val="4A65D9"/>
                </a:solidFill>
              </a:rPr>
              <a:t>Evaluation </a:t>
            </a:r>
            <a:r>
              <a:rPr lang="en-US" sz="1600" b="1" dirty="0">
                <a:solidFill>
                  <a:srgbClr val="4A65D9"/>
                </a:solidFill>
              </a:rPr>
              <a:t>methodology</a:t>
            </a:r>
            <a:endParaRPr lang="en-GB" sz="1600" b="1" dirty="0">
              <a:solidFill>
                <a:srgbClr val="4A65D9"/>
              </a:solidFill>
            </a:endParaRPr>
          </a:p>
          <a:p>
            <a:endParaRPr lang="en-GB" sz="1600" b="1" dirty="0">
              <a:solidFill>
                <a:srgbClr val="4A65D9"/>
              </a:solidFill>
            </a:endParaRPr>
          </a:p>
          <a:p>
            <a:r>
              <a:rPr lang="en-GB" sz="1400" dirty="0">
                <a:solidFill>
                  <a:schemeClr val="tx1">
                    <a:lumMod val="75000"/>
                    <a:lumOff val="25000"/>
                  </a:schemeClr>
                </a:solidFill>
              </a:rPr>
              <a:t>Our multi-methods focuses on 3 evaluation questions:</a:t>
            </a:r>
          </a:p>
          <a:p>
            <a:endParaRPr lang="en-GB" sz="1400" dirty="0">
              <a:solidFill>
                <a:schemeClr val="tx1">
                  <a:lumMod val="75000"/>
                  <a:lumOff val="25000"/>
                </a:schemeClr>
              </a:solidFill>
            </a:endParaRPr>
          </a:p>
          <a:p>
            <a:pPr marL="342900" indent="-342900">
              <a:buAutoNum type="arabicPeriod"/>
            </a:pPr>
            <a:r>
              <a:rPr lang="en-GB" sz="1400" b="1" dirty="0">
                <a:solidFill>
                  <a:schemeClr val="tx1">
                    <a:lumMod val="75000"/>
                    <a:lumOff val="25000"/>
                  </a:schemeClr>
                </a:solidFill>
              </a:rPr>
              <a:t>Stakeholder Outcomes </a:t>
            </a:r>
            <a:r>
              <a:rPr lang="en-GB" sz="1400" dirty="0">
                <a:solidFill>
                  <a:schemeClr val="tx1">
                    <a:lumMod val="75000"/>
                    <a:lumOff val="25000"/>
                  </a:schemeClr>
                </a:solidFill>
              </a:rPr>
              <a:t>(EQ1) – What is the effect of COSMOS implementation on students, teachers, school organisation and other stakeholders? </a:t>
            </a:r>
            <a:br>
              <a:rPr lang="en-GB" sz="1400" dirty="0">
                <a:solidFill>
                  <a:schemeClr val="tx1">
                    <a:lumMod val="75000"/>
                    <a:lumOff val="25000"/>
                  </a:schemeClr>
                </a:solidFill>
              </a:rPr>
            </a:br>
            <a:endParaRPr lang="en-GB" sz="1400" dirty="0">
              <a:solidFill>
                <a:schemeClr val="tx1">
                  <a:lumMod val="75000"/>
                  <a:lumOff val="25000"/>
                </a:schemeClr>
              </a:solidFill>
            </a:endParaRPr>
          </a:p>
          <a:p>
            <a:pPr marL="342900" indent="-342900">
              <a:buAutoNum type="arabicPeriod"/>
            </a:pPr>
            <a:r>
              <a:rPr lang="en-GB" sz="1400" b="1" dirty="0">
                <a:solidFill>
                  <a:schemeClr val="tx1">
                    <a:lumMod val="75000"/>
                    <a:lumOff val="25000"/>
                  </a:schemeClr>
                </a:solidFill>
              </a:rPr>
              <a:t>Pedagogical Processes </a:t>
            </a:r>
            <a:r>
              <a:rPr lang="en-GB" sz="1400" dirty="0">
                <a:solidFill>
                  <a:schemeClr val="tx1">
                    <a:lumMod val="75000"/>
                    <a:lumOff val="25000"/>
                  </a:schemeClr>
                </a:solidFill>
              </a:rPr>
              <a:t>(EQ2) – Which are the critical factors that facilitate or impede SSIBL-CoP implementation in the COSMOS schools? </a:t>
            </a:r>
          </a:p>
          <a:p>
            <a:pPr marL="342900" indent="-342900">
              <a:buAutoNum type="arabicPeriod"/>
            </a:pPr>
            <a:endParaRPr lang="en-GB" sz="1400" dirty="0">
              <a:solidFill>
                <a:schemeClr val="tx1">
                  <a:lumMod val="75000"/>
                  <a:lumOff val="25000"/>
                </a:schemeClr>
              </a:solidFill>
            </a:endParaRPr>
          </a:p>
          <a:p>
            <a:pPr marL="342900" indent="-342900">
              <a:buAutoNum type="arabicPeriod"/>
            </a:pPr>
            <a:r>
              <a:rPr lang="en-GB" sz="1400" b="1" dirty="0">
                <a:solidFill>
                  <a:schemeClr val="tx1">
                    <a:lumMod val="75000"/>
                    <a:lumOff val="25000"/>
                  </a:schemeClr>
                </a:solidFill>
              </a:rPr>
              <a:t>Organisational Processes </a:t>
            </a:r>
            <a:r>
              <a:rPr lang="en-GB" sz="1400" dirty="0">
                <a:solidFill>
                  <a:schemeClr val="tx1">
                    <a:lumMod val="75000"/>
                    <a:lumOff val="25000"/>
                  </a:schemeClr>
                </a:solidFill>
              </a:rPr>
              <a:t>(EQ3) – Which are the critical factors that facilitate or impede viable and sustainable CORPOSs in schools? </a:t>
            </a:r>
          </a:p>
          <a:p>
            <a:endParaRPr lang="en-GB" sz="1400" dirty="0">
              <a:solidFill>
                <a:srgbClr val="C00000"/>
              </a:solidFill>
            </a:endParaRPr>
          </a:p>
          <a:p>
            <a:endParaRPr lang="en-GB" sz="1300" dirty="0">
              <a:solidFill>
                <a:schemeClr val="tx1">
                  <a:lumMod val="75000"/>
                  <a:lumOff val="25000"/>
                </a:schemeClr>
              </a:solidFill>
            </a:endParaRPr>
          </a:p>
        </p:txBody>
      </p:sp>
      <p:sp>
        <p:nvSpPr>
          <p:cNvPr id="39" name="Rounded Rectangle 38">
            <a:extLst>
              <a:ext uri="{FF2B5EF4-FFF2-40B4-BE49-F238E27FC236}">
                <a16:creationId xmlns:a16="http://schemas.microsoft.com/office/drawing/2014/main" id="{FE1112D8-DDED-6E15-89EE-FB3BAF58063A}"/>
              </a:ext>
            </a:extLst>
          </p:cNvPr>
          <p:cNvSpPr/>
          <p:nvPr/>
        </p:nvSpPr>
        <p:spPr>
          <a:xfrm>
            <a:off x="5332912" y="1957079"/>
            <a:ext cx="4134544" cy="379098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959F0595-B32A-2A7C-19D3-BB03019AFF72}"/>
              </a:ext>
            </a:extLst>
          </p:cNvPr>
          <p:cNvSpPr/>
          <p:nvPr/>
        </p:nvSpPr>
        <p:spPr>
          <a:xfrm>
            <a:off x="6353028" y="2010901"/>
            <a:ext cx="2309092" cy="409559"/>
          </a:xfrm>
          <a:prstGeom prst="rect">
            <a:avLst/>
          </a:prstGeom>
          <a:noFill/>
          <a:ln w="25400" cmpd="dbl">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rgbClr val="4A65D9"/>
                </a:solidFill>
              </a:rPr>
              <a:t>Evaluation instruments</a:t>
            </a:r>
            <a:endParaRPr lang="en-US" sz="1600" dirty="0">
              <a:solidFill>
                <a:schemeClr val="bg1">
                  <a:lumMod val="65000"/>
                </a:schemeClr>
              </a:solidFill>
            </a:endParaRPr>
          </a:p>
        </p:txBody>
      </p:sp>
      <p:sp>
        <p:nvSpPr>
          <p:cNvPr id="20" name="Oval 19">
            <a:extLst>
              <a:ext uri="{FF2B5EF4-FFF2-40B4-BE49-F238E27FC236}">
                <a16:creationId xmlns:a16="http://schemas.microsoft.com/office/drawing/2014/main" id="{3D0A87E1-5E87-AE47-19F6-11AECB655C55}"/>
              </a:ext>
            </a:extLst>
          </p:cNvPr>
          <p:cNvSpPr/>
          <p:nvPr/>
        </p:nvSpPr>
        <p:spPr>
          <a:xfrm>
            <a:off x="8825535" y="5933094"/>
            <a:ext cx="846760" cy="723691"/>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DB56264-DBD0-A634-EE90-920AFABEFE62}"/>
              </a:ext>
            </a:extLst>
          </p:cNvPr>
          <p:cNvSpPr/>
          <p:nvPr/>
        </p:nvSpPr>
        <p:spPr>
          <a:xfrm>
            <a:off x="5723569" y="5955017"/>
            <a:ext cx="895178" cy="80561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812ACDB-F5D2-D291-3EEA-E3D134A74833}"/>
              </a:ext>
            </a:extLst>
          </p:cNvPr>
          <p:cNvSpPr/>
          <p:nvPr/>
        </p:nvSpPr>
        <p:spPr>
          <a:xfrm>
            <a:off x="6830022" y="5955017"/>
            <a:ext cx="895178" cy="79494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6A8DC06-1835-C689-1564-C975031D57B8}"/>
              </a:ext>
            </a:extLst>
          </p:cNvPr>
          <p:cNvSpPr txBox="1"/>
          <p:nvPr/>
        </p:nvSpPr>
        <p:spPr>
          <a:xfrm>
            <a:off x="6961913" y="6042577"/>
            <a:ext cx="662248" cy="646331"/>
          </a:xfrm>
          <a:prstGeom prst="rect">
            <a:avLst/>
          </a:prstGeom>
          <a:noFill/>
        </p:spPr>
        <p:txBody>
          <a:bodyPr wrap="square" rtlCol="0">
            <a:spAutoFit/>
          </a:bodyPr>
          <a:lstStyle/>
          <a:p>
            <a:r>
              <a:rPr lang="en-US" dirty="0"/>
              <a:t>Your logo</a:t>
            </a:r>
          </a:p>
        </p:txBody>
      </p:sp>
      <p:grpSp>
        <p:nvGrpSpPr>
          <p:cNvPr id="22" name="Group 3">
            <a:extLst>
              <a:ext uri="{FF2B5EF4-FFF2-40B4-BE49-F238E27FC236}">
                <a16:creationId xmlns:a16="http://schemas.microsoft.com/office/drawing/2014/main" id="{CACA34D8-F8E6-1C5A-44E8-BE65DC019964}"/>
              </a:ext>
            </a:extLst>
          </p:cNvPr>
          <p:cNvGrpSpPr/>
          <p:nvPr/>
        </p:nvGrpSpPr>
        <p:grpSpPr>
          <a:xfrm>
            <a:off x="6748354" y="5953243"/>
            <a:ext cx="1061613" cy="798493"/>
            <a:chOff x="937005" y="5922418"/>
            <a:chExt cx="981931" cy="720036"/>
          </a:xfrm>
        </p:grpSpPr>
        <p:sp>
          <p:nvSpPr>
            <p:cNvPr id="25" name="Oval 74">
              <a:extLst>
                <a:ext uri="{FF2B5EF4-FFF2-40B4-BE49-F238E27FC236}">
                  <a16:creationId xmlns:a16="http://schemas.microsoft.com/office/drawing/2014/main" id="{2DBD4205-36EB-19B1-41BA-4A943336D9AB}"/>
                </a:ext>
              </a:extLst>
            </p:cNvPr>
            <p:cNvSpPr/>
            <p:nvPr/>
          </p:nvSpPr>
          <p:spPr>
            <a:xfrm>
              <a:off x="1011436" y="5922418"/>
              <a:ext cx="846760" cy="720036"/>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15">
              <a:extLst>
                <a:ext uri="{FF2B5EF4-FFF2-40B4-BE49-F238E27FC236}">
                  <a16:creationId xmlns:a16="http://schemas.microsoft.com/office/drawing/2014/main" id="{522BC647-AF71-DA2D-3FFD-2E03CE71672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00" y1="65017" x2="34000" y2="65017"/>
                          <a14:foregroundMark x1="57900" y1="65529" x2="57900" y2="65529"/>
                          <a14:foregroundMark x1="58000" y1="62628" x2="58000" y2="62628"/>
                          <a14:foregroundMark x1="69400" y1="63140" x2="69400" y2="63140"/>
                          <a14:foregroundMark x1="37700" y1="64505" x2="37700" y2="64505"/>
                          <a14:foregroundMark x1="37500" y1="61945" x2="37500" y2="61945"/>
                          <a14:foregroundMark x1="80900" y1="62628" x2="80900" y2="62628"/>
                          <a14:foregroundMark x1="32700" y1="22355" x2="32700" y2="22355"/>
                          <a14:foregroundMark x1="32700" y1="21672" x2="32700" y2="21672"/>
                          <a14:foregroundMark x1="35100" y1="21672" x2="35100" y2="21672"/>
                          <a14:foregroundMark x1="37900" y1="21843" x2="37900" y2="21843"/>
                          <a14:foregroundMark x1="29500" y1="31399" x2="29500" y2="31399"/>
                          <a14:foregroundMark x1="29500" y1="31058" x2="29800" y2="31741"/>
                          <a14:foregroundMark x1="39300" y1="63481" x2="39300" y2="63481"/>
                          <a14:backgroundMark x1="72900" y1="64164" x2="72900" y2="64164"/>
                        </a14:backgroundRemoval>
                      </a14:imgEffect>
                    </a14:imgLayer>
                  </a14:imgProps>
                </a:ext>
              </a:extLst>
            </a:blip>
            <a:stretch>
              <a:fillRect/>
            </a:stretch>
          </p:blipFill>
          <p:spPr>
            <a:xfrm>
              <a:off x="937005" y="5954845"/>
              <a:ext cx="981931" cy="575411"/>
            </a:xfrm>
            <a:prstGeom prst="rect">
              <a:avLst/>
            </a:prstGeom>
          </p:spPr>
        </p:pic>
      </p:grpSp>
      <p:pic>
        <p:nvPicPr>
          <p:cNvPr id="1026" name="Picture 2">
            <a:extLst>
              <a:ext uri="{FF2B5EF4-FFF2-40B4-BE49-F238E27FC236}">
                <a16:creationId xmlns:a16="http://schemas.microsoft.com/office/drawing/2014/main" id="{635186A9-3D69-C0BD-F810-6DBD3E84D4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9574" y="6005323"/>
            <a:ext cx="722546" cy="72254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el 2">
            <a:extLst>
              <a:ext uri="{FF2B5EF4-FFF2-40B4-BE49-F238E27FC236}">
                <a16:creationId xmlns:a16="http://schemas.microsoft.com/office/drawing/2014/main" id="{E1F57E7F-1807-1517-8364-9A485BFCB34D}"/>
              </a:ext>
            </a:extLst>
          </p:cNvPr>
          <p:cNvGraphicFramePr>
            <a:graphicFrameLocks noGrp="1"/>
          </p:cNvGraphicFramePr>
          <p:nvPr/>
        </p:nvGraphicFramePr>
        <p:xfrm>
          <a:off x="5537751" y="2441599"/>
          <a:ext cx="3754362" cy="3024278"/>
        </p:xfrm>
        <a:graphic>
          <a:graphicData uri="http://schemas.openxmlformats.org/drawingml/2006/table">
            <a:tbl>
              <a:tblPr firstRow="1" bandRow="1">
                <a:tableStyleId>{5C22544A-7EE6-4342-B048-85BDC9FD1C3A}</a:tableStyleId>
              </a:tblPr>
              <a:tblGrid>
                <a:gridCol w="860333">
                  <a:extLst>
                    <a:ext uri="{9D8B030D-6E8A-4147-A177-3AD203B41FA5}">
                      <a16:colId xmlns:a16="http://schemas.microsoft.com/office/drawing/2014/main" val="466647942"/>
                    </a:ext>
                  </a:extLst>
                </a:gridCol>
                <a:gridCol w="2894029">
                  <a:extLst>
                    <a:ext uri="{9D8B030D-6E8A-4147-A177-3AD203B41FA5}">
                      <a16:colId xmlns:a16="http://schemas.microsoft.com/office/drawing/2014/main" val="1123998591"/>
                    </a:ext>
                  </a:extLst>
                </a:gridCol>
              </a:tblGrid>
              <a:tr h="517683">
                <a:tc>
                  <a:txBody>
                    <a:bodyPr/>
                    <a:lstStyle/>
                    <a:p>
                      <a:r>
                        <a:rPr lang="nl-BE" dirty="0"/>
                        <a:t>Level</a:t>
                      </a:r>
                    </a:p>
                  </a:txBody>
                  <a:tcPr/>
                </a:tc>
                <a:tc>
                  <a:txBody>
                    <a:bodyPr/>
                    <a:lstStyle/>
                    <a:p>
                      <a:r>
                        <a:rPr lang="nl-BE" dirty="0" err="1"/>
                        <a:t>What</a:t>
                      </a:r>
                      <a:r>
                        <a:rPr lang="nl-BE" dirty="0"/>
                        <a:t>?</a:t>
                      </a:r>
                    </a:p>
                  </a:txBody>
                  <a:tcPr/>
                </a:tc>
                <a:extLst>
                  <a:ext uri="{0D108BD9-81ED-4DB2-BD59-A6C34878D82A}">
                    <a16:rowId xmlns:a16="http://schemas.microsoft.com/office/drawing/2014/main" val="280765681"/>
                  </a:ext>
                </a:extLst>
              </a:tr>
              <a:tr h="761497">
                <a:tc>
                  <a:txBody>
                    <a:bodyPr/>
                    <a:lstStyle/>
                    <a:p>
                      <a:r>
                        <a:rPr lang="nl-BE" sz="1400" dirty="0" err="1"/>
                        <a:t>Students</a:t>
                      </a:r>
                      <a:endParaRPr lang="nl-BE" sz="1400" dirty="0"/>
                    </a:p>
                  </a:txBody>
                  <a:tcPr/>
                </a:tc>
                <a:tc>
                  <a:txBody>
                    <a:bodyPr/>
                    <a:lstStyle/>
                    <a:p>
                      <a:pPr marL="285750" indent="-285750">
                        <a:buFont typeface="Arial" panose="020B0604020202020204" pitchFamily="34" charset="0"/>
                        <a:buChar char="•"/>
                      </a:pPr>
                      <a:r>
                        <a:rPr lang="nl-BE" sz="1400" dirty="0"/>
                        <a:t>Pre/post survey (PATS – SPAC)</a:t>
                      </a:r>
                    </a:p>
                    <a:p>
                      <a:pPr marL="285750" indent="-285750">
                        <a:buFont typeface="Arial" panose="020B0604020202020204" pitchFamily="34" charset="0"/>
                        <a:buChar char="•"/>
                      </a:pPr>
                      <a:r>
                        <a:rPr lang="nl-BE" sz="1400" dirty="0"/>
                        <a:t>Group interviews (Teacher </a:t>
                      </a:r>
                      <a:r>
                        <a:rPr lang="nl-BE" sz="1400" dirty="0" err="1"/>
                        <a:t>identity</a:t>
                      </a:r>
                      <a:r>
                        <a:rPr lang="nl-BE" sz="1400" dirty="0"/>
                        <a:t>)</a:t>
                      </a:r>
                    </a:p>
                  </a:txBody>
                  <a:tcPr/>
                </a:tc>
                <a:extLst>
                  <a:ext uri="{0D108BD9-81ED-4DB2-BD59-A6C34878D82A}">
                    <a16:rowId xmlns:a16="http://schemas.microsoft.com/office/drawing/2014/main" val="518370364"/>
                  </a:ext>
                </a:extLst>
              </a:tr>
              <a:tr h="983601">
                <a:tc>
                  <a:txBody>
                    <a:bodyPr/>
                    <a:lstStyle/>
                    <a:p>
                      <a:r>
                        <a:rPr lang="nl-BE" sz="1400" dirty="0" err="1"/>
                        <a:t>CoPs</a:t>
                      </a:r>
                      <a:endParaRPr lang="nl-BE" sz="1400" dirty="0"/>
                    </a:p>
                  </a:txBody>
                  <a:tcPr/>
                </a:tc>
                <a:tc>
                  <a:txBody>
                    <a:bodyPr/>
                    <a:lstStyle/>
                    <a:p>
                      <a:pPr marL="285750" indent="-285750">
                        <a:buFont typeface="Arial" panose="020B0604020202020204" pitchFamily="34" charset="0"/>
                        <a:buChar char="•"/>
                      </a:pPr>
                      <a:r>
                        <a:rPr lang="nl-BE" sz="1400" dirty="0"/>
                        <a:t>Pre/Post interviews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400" dirty="0" err="1"/>
                        <a:t>Reflective</a:t>
                      </a:r>
                      <a:r>
                        <a:rPr lang="nl-BE" sz="1400" dirty="0"/>
                        <a:t> </a:t>
                      </a:r>
                      <a:r>
                        <a:rPr lang="nl-BE" sz="1400" dirty="0" err="1"/>
                        <a:t>logging</a:t>
                      </a:r>
                      <a:r>
                        <a:rPr lang="nl-BE" sz="1400" dirty="0"/>
                        <a:t> of </a:t>
                      </a:r>
                      <a:r>
                        <a:rPr lang="nl-BE" sz="1400" dirty="0" err="1"/>
                        <a:t>observations</a:t>
                      </a:r>
                      <a:r>
                        <a:rPr lang="nl-BE" sz="1400" dirty="0"/>
                        <a:t> of SSIBL-</a:t>
                      </a:r>
                      <a:r>
                        <a:rPr lang="nl-BE" sz="1400" dirty="0" err="1"/>
                        <a:t>CoP</a:t>
                      </a:r>
                      <a:r>
                        <a:rPr lang="nl-BE" sz="1400" dirty="0"/>
                        <a:t> </a:t>
                      </a:r>
                      <a:r>
                        <a:rPr lang="nl-BE" sz="1400" dirty="0" err="1"/>
                        <a:t>implementations</a:t>
                      </a:r>
                      <a:endParaRPr lang="nl-BE" sz="1400" dirty="0"/>
                    </a:p>
                  </a:txBody>
                  <a:tcPr/>
                </a:tc>
                <a:extLst>
                  <a:ext uri="{0D108BD9-81ED-4DB2-BD59-A6C34878D82A}">
                    <a16:rowId xmlns:a16="http://schemas.microsoft.com/office/drawing/2014/main" val="1720413104"/>
                  </a:ext>
                </a:extLst>
              </a:tr>
              <a:tr h="7614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400" dirty="0"/>
                        <a:t>CORPOS</a:t>
                      </a:r>
                    </a:p>
                  </a:txBody>
                  <a:tcPr/>
                </a:tc>
                <a:tc>
                  <a:txBody>
                    <a:bodyPr/>
                    <a:lstStyle/>
                    <a:p>
                      <a:pPr marL="285750" indent="-285750">
                        <a:buFont typeface="Arial" panose="020B0604020202020204" pitchFamily="34" charset="0"/>
                        <a:buChar char="•"/>
                      </a:pPr>
                      <a:r>
                        <a:rPr lang="nl-BE" sz="1400" dirty="0"/>
                        <a:t>Focus </a:t>
                      </a:r>
                      <a:r>
                        <a:rPr lang="nl-BE" sz="1400" dirty="0" err="1"/>
                        <a:t>groups</a:t>
                      </a:r>
                      <a:r>
                        <a:rPr lang="nl-BE" sz="1400" dirty="0"/>
                        <a:t> (School </a:t>
                      </a:r>
                      <a:r>
                        <a:rPr lang="nl-BE" sz="1400" dirty="0" err="1"/>
                        <a:t>openness</a:t>
                      </a:r>
                      <a:r>
                        <a:rPr lang="nl-BE" sz="1400" dirty="0"/>
                        <a:t>)</a:t>
                      </a:r>
                    </a:p>
                    <a:p>
                      <a:pPr marL="285750" indent="-285750">
                        <a:buFont typeface="Arial" panose="020B0604020202020204" pitchFamily="34" charset="0"/>
                        <a:buChar char="•"/>
                      </a:pPr>
                      <a:r>
                        <a:rPr lang="nl-BE" sz="1400" dirty="0" err="1"/>
                        <a:t>Reflective</a:t>
                      </a:r>
                      <a:r>
                        <a:rPr lang="nl-BE" sz="1400" dirty="0"/>
                        <a:t> </a:t>
                      </a:r>
                      <a:r>
                        <a:rPr lang="nl-BE" sz="1400" dirty="0" err="1"/>
                        <a:t>logging</a:t>
                      </a:r>
                      <a:r>
                        <a:rPr lang="nl-BE" sz="1400" dirty="0"/>
                        <a:t> of </a:t>
                      </a:r>
                      <a:r>
                        <a:rPr lang="nl-BE" sz="1400" dirty="0" err="1"/>
                        <a:t>key</a:t>
                      </a:r>
                      <a:r>
                        <a:rPr lang="nl-BE" sz="1400" dirty="0"/>
                        <a:t> </a:t>
                      </a:r>
                      <a:r>
                        <a:rPr lang="nl-BE" sz="1400" dirty="0" err="1"/>
                        <a:t>contributors</a:t>
                      </a:r>
                      <a:r>
                        <a:rPr lang="nl-BE" sz="1400" dirty="0"/>
                        <a:t> in change </a:t>
                      </a:r>
                      <a:r>
                        <a:rPr lang="nl-BE" sz="1400" dirty="0" err="1"/>
                        <a:t>processes</a:t>
                      </a:r>
                      <a:endParaRPr lang="nl-BE" sz="1400" dirty="0"/>
                    </a:p>
                  </a:txBody>
                  <a:tcPr/>
                </a:tc>
                <a:extLst>
                  <a:ext uri="{0D108BD9-81ED-4DB2-BD59-A6C34878D82A}">
                    <a16:rowId xmlns:a16="http://schemas.microsoft.com/office/drawing/2014/main" val="3932595707"/>
                  </a:ext>
                </a:extLst>
              </a:tr>
            </a:tbl>
          </a:graphicData>
        </a:graphic>
      </p:graphicFrame>
      <p:sp>
        <p:nvSpPr>
          <p:cNvPr id="27" name="Rounded Rectangle 33">
            <a:extLst>
              <a:ext uri="{FF2B5EF4-FFF2-40B4-BE49-F238E27FC236}">
                <a16:creationId xmlns:a16="http://schemas.microsoft.com/office/drawing/2014/main" id="{FD8C8658-16E3-3EF9-CCD4-62D8EBA3A8F6}"/>
              </a:ext>
            </a:extLst>
          </p:cNvPr>
          <p:cNvSpPr/>
          <p:nvPr/>
        </p:nvSpPr>
        <p:spPr>
          <a:xfrm>
            <a:off x="390688" y="787804"/>
            <a:ext cx="9026335" cy="110475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34">
            <a:extLst>
              <a:ext uri="{FF2B5EF4-FFF2-40B4-BE49-F238E27FC236}">
                <a16:creationId xmlns:a16="http://schemas.microsoft.com/office/drawing/2014/main" id="{22E04788-F886-C619-BB0A-8A51C49B67C6}"/>
              </a:ext>
            </a:extLst>
          </p:cNvPr>
          <p:cNvSpPr/>
          <p:nvPr/>
        </p:nvSpPr>
        <p:spPr>
          <a:xfrm>
            <a:off x="505635" y="860224"/>
            <a:ext cx="8961821" cy="1062999"/>
          </a:xfrm>
          <a:prstGeom prst="rect">
            <a:avLst/>
          </a:prstGeom>
          <a:noFill/>
          <a:ln w="25400"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rgbClr val="4A65D9"/>
                </a:solidFill>
              </a:rPr>
              <a:t>Objectives</a:t>
            </a:r>
            <a:r>
              <a:rPr lang="en-US" sz="1400" b="1" dirty="0">
                <a:solidFill>
                  <a:srgbClr val="4A65D9"/>
                </a:solidFill>
              </a:rPr>
              <a:t>:</a:t>
            </a:r>
          </a:p>
          <a:p>
            <a:pPr marL="285750" indent="-285750">
              <a:buFont typeface="Arial" panose="020B0604020202020204" pitchFamily="34" charset="0"/>
              <a:buChar char="•"/>
            </a:pPr>
            <a:r>
              <a:rPr lang="en-US" sz="1400" dirty="0">
                <a:solidFill>
                  <a:schemeClr val="tx1"/>
                </a:solidFill>
              </a:rPr>
              <a:t>Establish open schooling structures – CORPOS &amp; CoP</a:t>
            </a:r>
          </a:p>
          <a:p>
            <a:pPr marL="285750" indent="-285750">
              <a:buFont typeface="Arial" panose="020B0604020202020204" pitchFamily="34" charset="0"/>
              <a:buChar char="•"/>
            </a:pPr>
            <a:r>
              <a:rPr lang="en-US" sz="1400" dirty="0">
                <a:solidFill>
                  <a:schemeClr val="tx1"/>
                </a:solidFill>
              </a:rPr>
              <a:t>Embed SSIBL pedagogy within CoPs to foster scientific literacy and responsible citizenship</a:t>
            </a:r>
          </a:p>
          <a:p>
            <a:pPr marL="285750" indent="-285750">
              <a:buFont typeface="Arial" panose="020B0604020202020204" pitchFamily="34" charset="0"/>
              <a:buChar char="•"/>
            </a:pPr>
            <a:r>
              <a:rPr lang="en-US" sz="1400" dirty="0">
                <a:solidFill>
                  <a:schemeClr val="tx1"/>
                </a:solidFill>
              </a:rPr>
              <a:t>Ensure the viability and sustainability of open schooling in science education</a:t>
            </a:r>
          </a:p>
          <a:p>
            <a:r>
              <a:rPr lang="en-GB" sz="1400" dirty="0">
                <a:solidFill>
                  <a:schemeClr val="tx1">
                    <a:lumMod val="75000"/>
                    <a:lumOff val="25000"/>
                  </a:schemeClr>
                </a:solidFill>
              </a:rPr>
              <a:t> </a:t>
            </a:r>
          </a:p>
          <a:p>
            <a:endParaRPr lang="en-US" sz="1600" dirty="0">
              <a:solidFill>
                <a:schemeClr val="bg1">
                  <a:lumMod val="65000"/>
                </a:schemeClr>
              </a:solidFill>
            </a:endParaRPr>
          </a:p>
        </p:txBody>
      </p:sp>
      <p:sp>
        <p:nvSpPr>
          <p:cNvPr id="30" name="Rectangle 17">
            <a:extLst>
              <a:ext uri="{FF2B5EF4-FFF2-40B4-BE49-F238E27FC236}">
                <a16:creationId xmlns:a16="http://schemas.microsoft.com/office/drawing/2014/main" id="{1A3ACEDB-80D4-3655-47B7-F54EFD1609B4}"/>
              </a:ext>
            </a:extLst>
          </p:cNvPr>
          <p:cNvSpPr/>
          <p:nvPr/>
        </p:nvSpPr>
        <p:spPr>
          <a:xfrm>
            <a:off x="94530" y="97578"/>
            <a:ext cx="10294126" cy="44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rgbClr val="4A65D9"/>
                </a:solidFill>
              </a:rPr>
              <a:t>COSMOS – Creating </a:t>
            </a:r>
            <a:r>
              <a:rPr lang="en-US" sz="2000" b="1" dirty="0" err="1">
                <a:solidFill>
                  <a:srgbClr val="4A65D9"/>
                </a:solidFill>
              </a:rPr>
              <a:t>Organisational</a:t>
            </a:r>
            <a:r>
              <a:rPr lang="en-US" sz="2000" b="1" dirty="0">
                <a:solidFill>
                  <a:srgbClr val="4A65D9"/>
                </a:solidFill>
              </a:rPr>
              <a:t> Structures for Meaningful science education </a:t>
            </a:r>
            <a:br>
              <a:rPr lang="en-US" sz="2000" b="1" dirty="0">
                <a:solidFill>
                  <a:srgbClr val="4A65D9"/>
                </a:solidFill>
              </a:rPr>
            </a:br>
            <a:r>
              <a:rPr lang="en-US" sz="2000" b="1" dirty="0">
                <a:solidFill>
                  <a:srgbClr val="4A65D9"/>
                </a:solidFill>
              </a:rPr>
              <a:t>through Open Schooling for all</a:t>
            </a:r>
          </a:p>
          <a:p>
            <a:endParaRPr lang="en-US" sz="2200" b="1" dirty="0">
              <a:solidFill>
                <a:srgbClr val="4A65D9"/>
              </a:solidFill>
            </a:endParaRPr>
          </a:p>
          <a:p>
            <a:endParaRPr lang="en-US" sz="2200" b="1" dirty="0">
              <a:solidFill>
                <a:schemeClr val="bg1">
                  <a:lumMod val="65000"/>
                </a:schemeClr>
              </a:solidFill>
            </a:endParaRPr>
          </a:p>
        </p:txBody>
      </p:sp>
    </p:spTree>
    <p:extLst>
      <p:ext uri="{BB962C8B-B14F-4D97-AF65-F5344CB8AC3E}">
        <p14:creationId xmlns:p14="http://schemas.microsoft.com/office/powerpoint/2010/main" val="23882790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2">
            <a:extLst>
              <a:ext uri="{FF2B5EF4-FFF2-40B4-BE49-F238E27FC236}">
                <a16:creationId xmlns:a16="http://schemas.microsoft.com/office/drawing/2014/main" id="{B872D5F1-A0B3-C633-D5EC-345FB14ED8FB}"/>
              </a:ext>
            </a:extLst>
          </p:cNvPr>
          <p:cNvSpPr/>
          <p:nvPr/>
        </p:nvSpPr>
        <p:spPr>
          <a:xfrm>
            <a:off x="-12903" y="1380727"/>
            <a:ext cx="9918903" cy="4766509"/>
          </a:xfrm>
          <a:prstGeom prst="rect">
            <a:avLst/>
          </a:prstGeom>
          <a:gradFill>
            <a:gsLst>
              <a:gs pos="0">
                <a:srgbClr val="F475A6"/>
              </a:gs>
              <a:gs pos="42000">
                <a:srgbClr val="E8494D"/>
              </a:gs>
              <a:gs pos="100000">
                <a:srgbClr val="FC9319"/>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B5E891A1-D2C4-A939-B199-7CAD6CF78271}"/>
              </a:ext>
            </a:extLst>
          </p:cNvPr>
          <p:cNvSpPr/>
          <p:nvPr/>
        </p:nvSpPr>
        <p:spPr>
          <a:xfrm>
            <a:off x="-12904" y="6100933"/>
            <a:ext cx="9918903" cy="802632"/>
          </a:xfrm>
          <a:prstGeom prst="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EB6852A-6C26-CAEC-7E2F-22A2BFABFF9C}"/>
              </a:ext>
            </a:extLst>
          </p:cNvPr>
          <p:cNvSpPr txBox="1"/>
          <p:nvPr/>
        </p:nvSpPr>
        <p:spPr>
          <a:xfrm>
            <a:off x="10555593" y="-1231313"/>
            <a:ext cx="184731" cy="369332"/>
          </a:xfrm>
          <a:prstGeom prst="rect">
            <a:avLst/>
          </a:prstGeom>
          <a:solidFill>
            <a:schemeClr val="accent2"/>
          </a:solidFill>
        </p:spPr>
        <p:txBody>
          <a:bodyPr wrap="none" rtlCol="0">
            <a:spAutoFit/>
          </a:bodyPr>
          <a:lstStyle/>
          <a:p>
            <a:endParaRPr lang="en-US"/>
          </a:p>
        </p:txBody>
      </p:sp>
      <p:sp>
        <p:nvSpPr>
          <p:cNvPr id="75" name="TextBox 74">
            <a:extLst>
              <a:ext uri="{FF2B5EF4-FFF2-40B4-BE49-F238E27FC236}">
                <a16:creationId xmlns:a16="http://schemas.microsoft.com/office/drawing/2014/main" id="{B5F5BAF8-5700-6F17-430D-8F497BF196B7}"/>
              </a:ext>
            </a:extLst>
          </p:cNvPr>
          <p:cNvSpPr txBox="1"/>
          <p:nvPr/>
        </p:nvSpPr>
        <p:spPr>
          <a:xfrm>
            <a:off x="247186" y="6147236"/>
            <a:ext cx="4847569" cy="461665"/>
          </a:xfrm>
          <a:prstGeom prst="rect">
            <a:avLst/>
          </a:prstGeom>
          <a:noFill/>
        </p:spPr>
        <p:txBody>
          <a:bodyPr wrap="square">
            <a:spAutoFit/>
          </a:bodyPr>
          <a:lstStyle/>
          <a:p>
            <a:r>
              <a:rPr lang="en-US" sz="1200" b="1" dirty="0">
                <a:solidFill>
                  <a:srgbClr val="0070C0"/>
                </a:solidFill>
              </a:rPr>
              <a:t>Project Coordinator:  </a:t>
            </a:r>
            <a:r>
              <a:rPr lang="en-US" sz="1200" dirty="0"/>
              <a:t>Dr. Marie-Christine Knippels </a:t>
            </a:r>
            <a:br>
              <a:rPr lang="en-US" sz="1200" dirty="0"/>
            </a:br>
            <a:r>
              <a:rPr lang="en-US" sz="1200" i="1" dirty="0" err="1"/>
              <a:t>Freudenthal</a:t>
            </a:r>
            <a:r>
              <a:rPr lang="en-US" sz="1200" i="1" dirty="0"/>
              <a:t> Institute, Faculty of Science (Netherlands)</a:t>
            </a:r>
          </a:p>
        </p:txBody>
      </p:sp>
      <p:sp>
        <p:nvSpPr>
          <p:cNvPr id="50" name="Oval 49">
            <a:extLst>
              <a:ext uri="{FF2B5EF4-FFF2-40B4-BE49-F238E27FC236}">
                <a16:creationId xmlns:a16="http://schemas.microsoft.com/office/drawing/2014/main" id="{DF55340A-89C8-7D8D-5F9A-40217218795C}"/>
              </a:ext>
            </a:extLst>
          </p:cNvPr>
          <p:cNvSpPr/>
          <p:nvPr/>
        </p:nvSpPr>
        <p:spPr>
          <a:xfrm>
            <a:off x="8825535" y="5933094"/>
            <a:ext cx="846760" cy="723691"/>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E3DDEA6-9E04-FDCE-F973-9CEA7BAD9BCA}"/>
              </a:ext>
            </a:extLst>
          </p:cNvPr>
          <p:cNvSpPr/>
          <p:nvPr/>
        </p:nvSpPr>
        <p:spPr>
          <a:xfrm>
            <a:off x="5723569" y="5955017"/>
            <a:ext cx="895178" cy="80561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6246241F-B432-9FDE-676B-5A74E873E955}"/>
              </a:ext>
            </a:extLst>
          </p:cNvPr>
          <p:cNvSpPr/>
          <p:nvPr/>
        </p:nvSpPr>
        <p:spPr>
          <a:xfrm>
            <a:off x="6830022" y="5955017"/>
            <a:ext cx="895178" cy="79494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CE894BE7-C423-0843-32A4-F4C228F44430}"/>
              </a:ext>
            </a:extLst>
          </p:cNvPr>
          <p:cNvSpPr txBox="1"/>
          <p:nvPr/>
        </p:nvSpPr>
        <p:spPr>
          <a:xfrm>
            <a:off x="6961913" y="6042577"/>
            <a:ext cx="662248" cy="646331"/>
          </a:xfrm>
          <a:prstGeom prst="rect">
            <a:avLst/>
          </a:prstGeom>
          <a:noFill/>
        </p:spPr>
        <p:txBody>
          <a:bodyPr wrap="square" rtlCol="0">
            <a:spAutoFit/>
          </a:bodyPr>
          <a:lstStyle/>
          <a:p>
            <a:r>
              <a:rPr lang="en-US" dirty="0"/>
              <a:t>Your logo</a:t>
            </a:r>
          </a:p>
        </p:txBody>
      </p:sp>
      <p:grpSp>
        <p:nvGrpSpPr>
          <p:cNvPr id="20" name="Group 3">
            <a:extLst>
              <a:ext uri="{FF2B5EF4-FFF2-40B4-BE49-F238E27FC236}">
                <a16:creationId xmlns:a16="http://schemas.microsoft.com/office/drawing/2014/main" id="{FAB5685C-B84C-FB68-2762-45E25DF0DEAF}"/>
              </a:ext>
            </a:extLst>
          </p:cNvPr>
          <p:cNvGrpSpPr/>
          <p:nvPr/>
        </p:nvGrpSpPr>
        <p:grpSpPr>
          <a:xfrm>
            <a:off x="6748354" y="5953243"/>
            <a:ext cx="1061613" cy="798493"/>
            <a:chOff x="937005" y="5922418"/>
            <a:chExt cx="981931" cy="720036"/>
          </a:xfrm>
        </p:grpSpPr>
        <p:sp>
          <p:nvSpPr>
            <p:cNvPr id="21" name="Oval 74">
              <a:extLst>
                <a:ext uri="{FF2B5EF4-FFF2-40B4-BE49-F238E27FC236}">
                  <a16:creationId xmlns:a16="http://schemas.microsoft.com/office/drawing/2014/main" id="{D5B0E269-C861-3ECE-E0A7-4A33B3450908}"/>
                </a:ext>
              </a:extLst>
            </p:cNvPr>
            <p:cNvSpPr/>
            <p:nvPr/>
          </p:nvSpPr>
          <p:spPr>
            <a:xfrm>
              <a:off x="1011436" y="5922418"/>
              <a:ext cx="846760" cy="720036"/>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15">
              <a:extLst>
                <a:ext uri="{FF2B5EF4-FFF2-40B4-BE49-F238E27FC236}">
                  <a16:creationId xmlns:a16="http://schemas.microsoft.com/office/drawing/2014/main" id="{99D83E56-96E9-FCDF-E070-E47C06368D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00" y1="65017" x2="34000" y2="65017"/>
                          <a14:foregroundMark x1="57900" y1="65529" x2="57900" y2="65529"/>
                          <a14:foregroundMark x1="58000" y1="62628" x2="58000" y2="62628"/>
                          <a14:foregroundMark x1="69400" y1="63140" x2="69400" y2="63140"/>
                          <a14:foregroundMark x1="37700" y1="64505" x2="37700" y2="64505"/>
                          <a14:foregroundMark x1="37500" y1="61945" x2="37500" y2="61945"/>
                          <a14:foregroundMark x1="80900" y1="62628" x2="80900" y2="62628"/>
                          <a14:foregroundMark x1="32700" y1="22355" x2="32700" y2="22355"/>
                          <a14:foregroundMark x1="32700" y1="21672" x2="32700" y2="21672"/>
                          <a14:foregroundMark x1="35100" y1="21672" x2="35100" y2="21672"/>
                          <a14:foregroundMark x1="37900" y1="21843" x2="37900" y2="21843"/>
                          <a14:foregroundMark x1="29500" y1="31399" x2="29500" y2="31399"/>
                          <a14:foregroundMark x1="29500" y1="31058" x2="29800" y2="31741"/>
                          <a14:foregroundMark x1="39300" y1="63481" x2="39300" y2="63481"/>
                          <a14:backgroundMark x1="72900" y1="64164" x2="72900" y2="64164"/>
                        </a14:backgroundRemoval>
                      </a14:imgEffect>
                    </a14:imgLayer>
                  </a14:imgProps>
                </a:ext>
              </a:extLst>
            </a:blip>
            <a:stretch>
              <a:fillRect/>
            </a:stretch>
          </p:blipFill>
          <p:spPr>
            <a:xfrm>
              <a:off x="937005" y="5954845"/>
              <a:ext cx="981931" cy="575411"/>
            </a:xfrm>
            <a:prstGeom prst="rect">
              <a:avLst/>
            </a:prstGeom>
          </p:spPr>
        </p:pic>
      </p:grpSp>
      <p:pic>
        <p:nvPicPr>
          <p:cNvPr id="16" name="Picture 2">
            <a:extLst>
              <a:ext uri="{FF2B5EF4-FFF2-40B4-BE49-F238E27FC236}">
                <a16:creationId xmlns:a16="http://schemas.microsoft.com/office/drawing/2014/main" id="{4F758008-26B3-F3C2-6302-56B9035E69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9574" y="6005323"/>
            <a:ext cx="722546" cy="7225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7">
            <a:extLst>
              <a:ext uri="{FF2B5EF4-FFF2-40B4-BE49-F238E27FC236}">
                <a16:creationId xmlns:a16="http://schemas.microsoft.com/office/drawing/2014/main" id="{D2049E21-73D4-B416-DF87-F065DA252CAF}"/>
              </a:ext>
            </a:extLst>
          </p:cNvPr>
          <p:cNvSpPr/>
          <p:nvPr/>
        </p:nvSpPr>
        <p:spPr>
          <a:xfrm>
            <a:off x="94530" y="97578"/>
            <a:ext cx="10294126" cy="44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rgbClr val="4A65D9"/>
                </a:solidFill>
              </a:rPr>
              <a:t>COSMOS – Creating </a:t>
            </a:r>
            <a:r>
              <a:rPr lang="en-US" sz="2000" b="1" dirty="0" err="1">
                <a:solidFill>
                  <a:srgbClr val="4A65D9"/>
                </a:solidFill>
              </a:rPr>
              <a:t>Organisational</a:t>
            </a:r>
            <a:r>
              <a:rPr lang="en-US" sz="2000" b="1" dirty="0">
                <a:solidFill>
                  <a:srgbClr val="4A65D9"/>
                </a:solidFill>
              </a:rPr>
              <a:t> Structures for Meaningful science education </a:t>
            </a:r>
            <a:br>
              <a:rPr lang="en-US" sz="2000" b="1" dirty="0">
                <a:solidFill>
                  <a:srgbClr val="4A65D9"/>
                </a:solidFill>
              </a:rPr>
            </a:br>
            <a:r>
              <a:rPr lang="en-US" sz="2000" b="1" dirty="0">
                <a:solidFill>
                  <a:srgbClr val="4A65D9"/>
                </a:solidFill>
              </a:rPr>
              <a:t>through Open Schooling for all</a:t>
            </a:r>
          </a:p>
          <a:p>
            <a:endParaRPr lang="en-US" sz="2200" b="1" dirty="0">
              <a:solidFill>
                <a:srgbClr val="4A65D9"/>
              </a:solidFill>
            </a:endParaRPr>
          </a:p>
          <a:p>
            <a:endParaRPr lang="en-US" sz="2200" b="1" dirty="0">
              <a:solidFill>
                <a:schemeClr val="bg1">
                  <a:lumMod val="65000"/>
                </a:schemeClr>
              </a:solidFill>
            </a:endParaRPr>
          </a:p>
        </p:txBody>
      </p:sp>
      <p:sp>
        <p:nvSpPr>
          <p:cNvPr id="19" name="Rounded Rectangle 33">
            <a:extLst>
              <a:ext uri="{FF2B5EF4-FFF2-40B4-BE49-F238E27FC236}">
                <a16:creationId xmlns:a16="http://schemas.microsoft.com/office/drawing/2014/main" id="{3BDDD3DA-6F88-78A7-8D94-8BDEC09F141D}"/>
              </a:ext>
            </a:extLst>
          </p:cNvPr>
          <p:cNvSpPr/>
          <p:nvPr/>
        </p:nvSpPr>
        <p:spPr>
          <a:xfrm>
            <a:off x="390688" y="787804"/>
            <a:ext cx="9026335" cy="110475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34">
            <a:extLst>
              <a:ext uri="{FF2B5EF4-FFF2-40B4-BE49-F238E27FC236}">
                <a16:creationId xmlns:a16="http://schemas.microsoft.com/office/drawing/2014/main" id="{B7BFFFE5-0258-1873-B79A-C21DA936C431}"/>
              </a:ext>
            </a:extLst>
          </p:cNvPr>
          <p:cNvSpPr/>
          <p:nvPr/>
        </p:nvSpPr>
        <p:spPr>
          <a:xfrm>
            <a:off x="505635" y="860224"/>
            <a:ext cx="8961821" cy="1062999"/>
          </a:xfrm>
          <a:prstGeom prst="rect">
            <a:avLst/>
          </a:prstGeom>
          <a:noFill/>
          <a:ln w="25400"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rgbClr val="4A65D9"/>
                </a:solidFill>
              </a:rPr>
              <a:t>Objectives</a:t>
            </a:r>
            <a:r>
              <a:rPr lang="en-US" sz="1400" b="1" dirty="0">
                <a:solidFill>
                  <a:srgbClr val="4A65D9"/>
                </a:solidFill>
              </a:rPr>
              <a:t>:</a:t>
            </a:r>
          </a:p>
          <a:p>
            <a:pPr marL="285750" indent="-285750">
              <a:buFont typeface="Arial" panose="020B0604020202020204" pitchFamily="34" charset="0"/>
              <a:buChar char="•"/>
            </a:pPr>
            <a:r>
              <a:rPr lang="en-US" sz="1400" dirty="0">
                <a:solidFill>
                  <a:schemeClr val="tx1"/>
                </a:solidFill>
              </a:rPr>
              <a:t>Establish open schooling structures – CORPOS &amp; CoP</a:t>
            </a:r>
          </a:p>
          <a:p>
            <a:pPr marL="285750" indent="-285750">
              <a:buFont typeface="Arial" panose="020B0604020202020204" pitchFamily="34" charset="0"/>
              <a:buChar char="•"/>
            </a:pPr>
            <a:r>
              <a:rPr lang="en-US" sz="1400" dirty="0">
                <a:solidFill>
                  <a:schemeClr val="tx1"/>
                </a:solidFill>
              </a:rPr>
              <a:t>Embed SSIBL pedagogy within CoPs to foster scientific literacy and responsible citizenship</a:t>
            </a:r>
          </a:p>
          <a:p>
            <a:pPr marL="285750" indent="-285750">
              <a:buFont typeface="Arial" panose="020B0604020202020204" pitchFamily="34" charset="0"/>
              <a:buChar char="•"/>
            </a:pPr>
            <a:r>
              <a:rPr lang="en-US" sz="1400" dirty="0">
                <a:solidFill>
                  <a:schemeClr val="tx1"/>
                </a:solidFill>
              </a:rPr>
              <a:t>Ensure the viability and sustainability of open schooling in science education</a:t>
            </a:r>
          </a:p>
          <a:p>
            <a:r>
              <a:rPr lang="en-GB" sz="1400" dirty="0">
                <a:solidFill>
                  <a:schemeClr val="tx1">
                    <a:lumMod val="75000"/>
                    <a:lumOff val="25000"/>
                  </a:schemeClr>
                </a:solidFill>
              </a:rPr>
              <a:t> </a:t>
            </a:r>
          </a:p>
          <a:p>
            <a:endParaRPr lang="en-US" sz="1600" dirty="0">
              <a:solidFill>
                <a:schemeClr val="bg1">
                  <a:lumMod val="65000"/>
                </a:schemeClr>
              </a:solidFill>
            </a:endParaRPr>
          </a:p>
        </p:txBody>
      </p:sp>
      <p:pic>
        <p:nvPicPr>
          <p:cNvPr id="1026" name="Picture 2">
            <a:extLst>
              <a:ext uri="{FF2B5EF4-FFF2-40B4-BE49-F238E27FC236}">
                <a16:creationId xmlns:a16="http://schemas.microsoft.com/office/drawing/2014/main" id="{54916CC8-7DC6-DF03-2946-05FD7ADB8F4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5939" y="1811061"/>
            <a:ext cx="4662369" cy="465366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836159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2">
            <a:extLst>
              <a:ext uri="{FF2B5EF4-FFF2-40B4-BE49-F238E27FC236}">
                <a16:creationId xmlns:a16="http://schemas.microsoft.com/office/drawing/2014/main" id="{B872D5F1-A0B3-C633-D5EC-345FB14ED8FB}"/>
              </a:ext>
            </a:extLst>
          </p:cNvPr>
          <p:cNvSpPr/>
          <p:nvPr/>
        </p:nvSpPr>
        <p:spPr>
          <a:xfrm>
            <a:off x="-12903" y="1380727"/>
            <a:ext cx="9918903" cy="4766509"/>
          </a:xfrm>
          <a:prstGeom prst="rect">
            <a:avLst/>
          </a:prstGeom>
          <a:gradFill>
            <a:gsLst>
              <a:gs pos="0">
                <a:srgbClr val="F475A6"/>
              </a:gs>
              <a:gs pos="42000">
                <a:srgbClr val="E8494D"/>
              </a:gs>
              <a:gs pos="100000">
                <a:srgbClr val="FC9319"/>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B5E891A1-D2C4-A939-B199-7CAD6CF78271}"/>
              </a:ext>
            </a:extLst>
          </p:cNvPr>
          <p:cNvSpPr/>
          <p:nvPr/>
        </p:nvSpPr>
        <p:spPr>
          <a:xfrm>
            <a:off x="-12904" y="6100933"/>
            <a:ext cx="9918903" cy="802632"/>
          </a:xfrm>
          <a:prstGeom prst="rect">
            <a:avLst/>
          </a:prstGeom>
          <a:gradFill>
            <a:gsLst>
              <a:gs pos="100000">
                <a:srgbClr val="1E9AD2"/>
              </a:gs>
              <a:gs pos="100000">
                <a:srgbClr val="64BCA8"/>
              </a:gs>
              <a:gs pos="0">
                <a:srgbClr val="64BCA8">
                  <a:alpha val="72928"/>
                </a:srgbClr>
              </a:gs>
              <a:gs pos="65000">
                <a:srgbClr val="64B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EB6852A-6C26-CAEC-7E2F-22A2BFABFF9C}"/>
              </a:ext>
            </a:extLst>
          </p:cNvPr>
          <p:cNvSpPr txBox="1"/>
          <p:nvPr/>
        </p:nvSpPr>
        <p:spPr>
          <a:xfrm>
            <a:off x="10555593" y="-1231313"/>
            <a:ext cx="184731" cy="369332"/>
          </a:xfrm>
          <a:prstGeom prst="rect">
            <a:avLst/>
          </a:prstGeom>
          <a:solidFill>
            <a:schemeClr val="accent2"/>
          </a:solidFill>
        </p:spPr>
        <p:txBody>
          <a:bodyPr wrap="none" rtlCol="0">
            <a:spAutoFit/>
          </a:bodyPr>
          <a:lstStyle/>
          <a:p>
            <a:endParaRPr lang="en-US"/>
          </a:p>
        </p:txBody>
      </p:sp>
      <p:sp>
        <p:nvSpPr>
          <p:cNvPr id="75" name="TextBox 74">
            <a:extLst>
              <a:ext uri="{FF2B5EF4-FFF2-40B4-BE49-F238E27FC236}">
                <a16:creationId xmlns:a16="http://schemas.microsoft.com/office/drawing/2014/main" id="{B5F5BAF8-5700-6F17-430D-8F497BF196B7}"/>
              </a:ext>
            </a:extLst>
          </p:cNvPr>
          <p:cNvSpPr txBox="1"/>
          <p:nvPr/>
        </p:nvSpPr>
        <p:spPr>
          <a:xfrm>
            <a:off x="247186" y="6147236"/>
            <a:ext cx="4847569" cy="461665"/>
          </a:xfrm>
          <a:prstGeom prst="rect">
            <a:avLst/>
          </a:prstGeom>
          <a:noFill/>
        </p:spPr>
        <p:txBody>
          <a:bodyPr wrap="square">
            <a:spAutoFit/>
          </a:bodyPr>
          <a:lstStyle/>
          <a:p>
            <a:r>
              <a:rPr lang="en-US" sz="1200" b="1" dirty="0">
                <a:solidFill>
                  <a:srgbClr val="0070C0"/>
                </a:solidFill>
              </a:rPr>
              <a:t>Project Coordinator:  </a:t>
            </a:r>
            <a:r>
              <a:rPr lang="en-US" sz="1200" dirty="0"/>
              <a:t>Dr. Marie-Christine Knippels </a:t>
            </a:r>
            <a:br>
              <a:rPr lang="en-US" sz="1200" dirty="0"/>
            </a:br>
            <a:r>
              <a:rPr lang="en-US" sz="1200" i="1" dirty="0" err="1"/>
              <a:t>Freudenthal</a:t>
            </a:r>
            <a:r>
              <a:rPr lang="en-US" sz="1200" i="1" dirty="0"/>
              <a:t> Institute, Faculty of Science (Netherlands)</a:t>
            </a:r>
          </a:p>
        </p:txBody>
      </p:sp>
      <p:sp>
        <p:nvSpPr>
          <p:cNvPr id="50" name="Oval 49">
            <a:extLst>
              <a:ext uri="{FF2B5EF4-FFF2-40B4-BE49-F238E27FC236}">
                <a16:creationId xmlns:a16="http://schemas.microsoft.com/office/drawing/2014/main" id="{DF55340A-89C8-7D8D-5F9A-40217218795C}"/>
              </a:ext>
            </a:extLst>
          </p:cNvPr>
          <p:cNvSpPr/>
          <p:nvPr/>
        </p:nvSpPr>
        <p:spPr>
          <a:xfrm>
            <a:off x="8825535" y="5933094"/>
            <a:ext cx="846760" cy="723691"/>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E3DDEA6-9E04-FDCE-F973-9CEA7BAD9BCA}"/>
              </a:ext>
            </a:extLst>
          </p:cNvPr>
          <p:cNvSpPr/>
          <p:nvPr/>
        </p:nvSpPr>
        <p:spPr>
          <a:xfrm>
            <a:off x="5723569" y="5955017"/>
            <a:ext cx="895178" cy="80561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6246241F-B432-9FDE-676B-5A74E873E955}"/>
              </a:ext>
            </a:extLst>
          </p:cNvPr>
          <p:cNvSpPr/>
          <p:nvPr/>
        </p:nvSpPr>
        <p:spPr>
          <a:xfrm>
            <a:off x="6830022" y="5955017"/>
            <a:ext cx="895178" cy="79494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CE894BE7-C423-0843-32A4-F4C228F44430}"/>
              </a:ext>
            </a:extLst>
          </p:cNvPr>
          <p:cNvSpPr txBox="1"/>
          <p:nvPr/>
        </p:nvSpPr>
        <p:spPr>
          <a:xfrm>
            <a:off x="6961913" y="6042577"/>
            <a:ext cx="662248" cy="646331"/>
          </a:xfrm>
          <a:prstGeom prst="rect">
            <a:avLst/>
          </a:prstGeom>
          <a:noFill/>
        </p:spPr>
        <p:txBody>
          <a:bodyPr wrap="square" rtlCol="0">
            <a:spAutoFit/>
          </a:bodyPr>
          <a:lstStyle/>
          <a:p>
            <a:r>
              <a:rPr lang="en-US" dirty="0"/>
              <a:t>Your logo</a:t>
            </a:r>
          </a:p>
        </p:txBody>
      </p:sp>
      <p:grpSp>
        <p:nvGrpSpPr>
          <p:cNvPr id="20" name="Group 3">
            <a:extLst>
              <a:ext uri="{FF2B5EF4-FFF2-40B4-BE49-F238E27FC236}">
                <a16:creationId xmlns:a16="http://schemas.microsoft.com/office/drawing/2014/main" id="{FAB5685C-B84C-FB68-2762-45E25DF0DEAF}"/>
              </a:ext>
            </a:extLst>
          </p:cNvPr>
          <p:cNvGrpSpPr/>
          <p:nvPr/>
        </p:nvGrpSpPr>
        <p:grpSpPr>
          <a:xfrm>
            <a:off x="6748354" y="5953243"/>
            <a:ext cx="1061613" cy="798493"/>
            <a:chOff x="937005" y="5922418"/>
            <a:chExt cx="981931" cy="720036"/>
          </a:xfrm>
        </p:grpSpPr>
        <p:sp>
          <p:nvSpPr>
            <p:cNvPr id="21" name="Oval 74">
              <a:extLst>
                <a:ext uri="{FF2B5EF4-FFF2-40B4-BE49-F238E27FC236}">
                  <a16:creationId xmlns:a16="http://schemas.microsoft.com/office/drawing/2014/main" id="{D5B0E269-C861-3ECE-E0A7-4A33B3450908}"/>
                </a:ext>
              </a:extLst>
            </p:cNvPr>
            <p:cNvSpPr/>
            <p:nvPr/>
          </p:nvSpPr>
          <p:spPr>
            <a:xfrm>
              <a:off x="1011436" y="5922418"/>
              <a:ext cx="846760" cy="720036"/>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15">
              <a:extLst>
                <a:ext uri="{FF2B5EF4-FFF2-40B4-BE49-F238E27FC236}">
                  <a16:creationId xmlns:a16="http://schemas.microsoft.com/office/drawing/2014/main" id="{99D83E56-96E9-FCDF-E070-E47C06368D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00" y1="65017" x2="34000" y2="65017"/>
                          <a14:foregroundMark x1="57900" y1="65529" x2="57900" y2="65529"/>
                          <a14:foregroundMark x1="58000" y1="62628" x2="58000" y2="62628"/>
                          <a14:foregroundMark x1="69400" y1="63140" x2="69400" y2="63140"/>
                          <a14:foregroundMark x1="37700" y1="64505" x2="37700" y2="64505"/>
                          <a14:foregroundMark x1="37500" y1="61945" x2="37500" y2="61945"/>
                          <a14:foregroundMark x1="80900" y1="62628" x2="80900" y2="62628"/>
                          <a14:foregroundMark x1="32700" y1="22355" x2="32700" y2="22355"/>
                          <a14:foregroundMark x1="32700" y1="21672" x2="32700" y2="21672"/>
                          <a14:foregroundMark x1="35100" y1="21672" x2="35100" y2="21672"/>
                          <a14:foregroundMark x1="37900" y1="21843" x2="37900" y2="21843"/>
                          <a14:foregroundMark x1="29500" y1="31399" x2="29500" y2="31399"/>
                          <a14:foregroundMark x1="29500" y1="31058" x2="29800" y2="31741"/>
                          <a14:foregroundMark x1="39300" y1="63481" x2="39300" y2="63481"/>
                          <a14:backgroundMark x1="72900" y1="64164" x2="72900" y2="64164"/>
                        </a14:backgroundRemoval>
                      </a14:imgEffect>
                    </a14:imgLayer>
                  </a14:imgProps>
                </a:ext>
              </a:extLst>
            </a:blip>
            <a:stretch>
              <a:fillRect/>
            </a:stretch>
          </p:blipFill>
          <p:spPr>
            <a:xfrm>
              <a:off x="937005" y="5954845"/>
              <a:ext cx="981931" cy="575411"/>
            </a:xfrm>
            <a:prstGeom prst="rect">
              <a:avLst/>
            </a:prstGeom>
          </p:spPr>
        </p:pic>
      </p:grpSp>
      <p:pic>
        <p:nvPicPr>
          <p:cNvPr id="5" name="Afbeelding 4" descr="Afbeelding met kaart&#10;&#10;Automatisch gegenereerde beschrijving">
            <a:extLst>
              <a:ext uri="{FF2B5EF4-FFF2-40B4-BE49-F238E27FC236}">
                <a16:creationId xmlns:a16="http://schemas.microsoft.com/office/drawing/2014/main" id="{4456869E-9486-430A-12E7-09C789123B11}"/>
              </a:ext>
            </a:extLst>
          </p:cNvPr>
          <p:cNvPicPr>
            <a:picLocks noChangeAspect="1"/>
          </p:cNvPicPr>
          <p:nvPr/>
        </p:nvPicPr>
        <p:blipFill>
          <a:blip r:embed="rId7"/>
          <a:stretch>
            <a:fillRect/>
          </a:stretch>
        </p:blipFill>
        <p:spPr>
          <a:xfrm>
            <a:off x="2743476" y="1001514"/>
            <a:ext cx="4419048" cy="4407056"/>
          </a:xfrm>
          <a:prstGeom prst="rect">
            <a:avLst/>
          </a:prstGeom>
        </p:spPr>
      </p:pic>
      <p:pic>
        <p:nvPicPr>
          <p:cNvPr id="16" name="Picture 2">
            <a:extLst>
              <a:ext uri="{FF2B5EF4-FFF2-40B4-BE49-F238E27FC236}">
                <a16:creationId xmlns:a16="http://schemas.microsoft.com/office/drawing/2014/main" id="{4F758008-26B3-F3C2-6302-56B9035E69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39574" y="6005323"/>
            <a:ext cx="722546" cy="7225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7">
            <a:extLst>
              <a:ext uri="{FF2B5EF4-FFF2-40B4-BE49-F238E27FC236}">
                <a16:creationId xmlns:a16="http://schemas.microsoft.com/office/drawing/2014/main" id="{D2049E21-73D4-B416-DF87-F065DA252CAF}"/>
              </a:ext>
            </a:extLst>
          </p:cNvPr>
          <p:cNvSpPr/>
          <p:nvPr/>
        </p:nvSpPr>
        <p:spPr>
          <a:xfrm>
            <a:off x="94530" y="97578"/>
            <a:ext cx="10294126" cy="44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rgbClr val="4A65D9"/>
                </a:solidFill>
              </a:rPr>
              <a:t>COSMOS – Creating </a:t>
            </a:r>
            <a:r>
              <a:rPr lang="en-US" sz="2000" b="1" dirty="0" err="1">
                <a:solidFill>
                  <a:srgbClr val="4A65D9"/>
                </a:solidFill>
              </a:rPr>
              <a:t>Organisational</a:t>
            </a:r>
            <a:r>
              <a:rPr lang="en-US" sz="2000" b="1" dirty="0">
                <a:solidFill>
                  <a:srgbClr val="4A65D9"/>
                </a:solidFill>
              </a:rPr>
              <a:t> Structures for Meaningful science education </a:t>
            </a:r>
            <a:br>
              <a:rPr lang="en-US" sz="2000" b="1" dirty="0">
                <a:solidFill>
                  <a:srgbClr val="4A65D9"/>
                </a:solidFill>
              </a:rPr>
            </a:br>
            <a:r>
              <a:rPr lang="en-US" sz="2000" b="1" dirty="0">
                <a:solidFill>
                  <a:srgbClr val="4A65D9"/>
                </a:solidFill>
              </a:rPr>
              <a:t>through Open Schooling for all</a:t>
            </a:r>
          </a:p>
          <a:p>
            <a:endParaRPr lang="en-US" sz="2200" b="1" dirty="0">
              <a:solidFill>
                <a:srgbClr val="4A65D9"/>
              </a:solidFill>
            </a:endParaRPr>
          </a:p>
          <a:p>
            <a:endParaRPr lang="en-US" sz="2200" b="1" dirty="0">
              <a:solidFill>
                <a:schemeClr val="bg1">
                  <a:lumMod val="65000"/>
                </a:schemeClr>
              </a:solidFill>
            </a:endParaRPr>
          </a:p>
        </p:txBody>
      </p:sp>
    </p:spTree>
    <p:extLst>
      <p:ext uri="{BB962C8B-B14F-4D97-AF65-F5344CB8AC3E}">
        <p14:creationId xmlns:p14="http://schemas.microsoft.com/office/powerpoint/2010/main" val="388940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BBD801D-0F70-4413-34D7-4AA507392454}"/>
              </a:ext>
            </a:extLst>
          </p:cNvPr>
          <p:cNvGraphicFramePr>
            <a:graphicFrameLocks noGrp="1"/>
          </p:cNvGraphicFramePr>
          <p:nvPr>
            <p:extLst>
              <p:ext uri="{D42A27DB-BD31-4B8C-83A1-F6EECF244321}">
                <p14:modId xmlns:p14="http://schemas.microsoft.com/office/powerpoint/2010/main" val="1405699636"/>
              </p:ext>
            </p:extLst>
          </p:nvPr>
        </p:nvGraphicFramePr>
        <p:xfrm>
          <a:off x="577438" y="817338"/>
          <a:ext cx="8988630" cy="5732920"/>
        </p:xfrm>
        <a:graphic>
          <a:graphicData uri="http://schemas.openxmlformats.org/drawingml/2006/table">
            <a:tbl>
              <a:tblPr firstRow="1" firstCol="1" bandRow="1">
                <a:tableStyleId>{F5AB1C69-6EDB-4FF4-983F-18BD219EF322}</a:tableStyleId>
              </a:tblPr>
              <a:tblGrid>
                <a:gridCol w="598219">
                  <a:extLst>
                    <a:ext uri="{9D8B030D-6E8A-4147-A177-3AD203B41FA5}">
                      <a16:colId xmlns:a16="http://schemas.microsoft.com/office/drawing/2014/main" val="3333230571"/>
                    </a:ext>
                  </a:extLst>
                </a:gridCol>
                <a:gridCol w="1128156">
                  <a:extLst>
                    <a:ext uri="{9D8B030D-6E8A-4147-A177-3AD203B41FA5}">
                      <a16:colId xmlns:a16="http://schemas.microsoft.com/office/drawing/2014/main" val="2571785159"/>
                    </a:ext>
                  </a:extLst>
                </a:gridCol>
                <a:gridCol w="3933133">
                  <a:extLst>
                    <a:ext uri="{9D8B030D-6E8A-4147-A177-3AD203B41FA5}">
                      <a16:colId xmlns:a16="http://schemas.microsoft.com/office/drawing/2014/main" val="3514787531"/>
                    </a:ext>
                  </a:extLst>
                </a:gridCol>
                <a:gridCol w="3329122">
                  <a:extLst>
                    <a:ext uri="{9D8B030D-6E8A-4147-A177-3AD203B41FA5}">
                      <a16:colId xmlns:a16="http://schemas.microsoft.com/office/drawing/2014/main" val="1260990777"/>
                    </a:ext>
                  </a:extLst>
                </a:gridCol>
              </a:tblGrid>
              <a:tr h="418482">
                <a:tc>
                  <a:txBody>
                    <a:bodyPr/>
                    <a:lstStyle/>
                    <a:p>
                      <a:pPr algn="ctr" fontAlgn="base"/>
                      <a:r>
                        <a:rPr lang="en-US" sz="1400" kern="0" dirty="0">
                          <a:effectLst/>
                        </a:rPr>
                        <a:t>Period</a:t>
                      </a:r>
                      <a:r>
                        <a:rPr lang="en-GB" sz="1400" kern="0" dirty="0">
                          <a:effectLst/>
                        </a:rPr>
                        <a:t> </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r>
                        <a:rPr lang="en-US" sz="1400" kern="0" dirty="0">
                          <a:effectLst/>
                        </a:rPr>
                        <a:t>Projects</a:t>
                      </a:r>
                      <a:r>
                        <a:rPr lang="en-GB" sz="1400" kern="0" dirty="0">
                          <a:effectLst/>
                        </a:rPr>
                        <a:t> </a:t>
                      </a:r>
                      <a:br>
                        <a:rPr lang="en-GB" sz="1400" kern="0" dirty="0">
                          <a:effectLst/>
                        </a:rPr>
                      </a:br>
                      <a:r>
                        <a:rPr lang="en-GB" sz="1400" kern="0" dirty="0">
                          <a:effectLst/>
                        </a:rPr>
                        <a:t>websites</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r>
                        <a:rPr lang="en-US" sz="1400" kern="0" dirty="0">
                          <a:effectLst/>
                        </a:rPr>
                        <a:t>Description</a:t>
                      </a:r>
                      <a:r>
                        <a:rPr lang="en-GB" sz="1400" kern="0" dirty="0">
                          <a:effectLst/>
                        </a:rPr>
                        <a:t> with EC portal link</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r>
                        <a:rPr lang="en-US" sz="1400" kern="0" dirty="0">
                          <a:effectLst/>
                        </a:rPr>
                        <a:t>Goal</a:t>
                      </a:r>
                      <a:r>
                        <a:rPr lang="en-GB" sz="1400" kern="0" dirty="0">
                          <a:effectLst/>
                        </a:rPr>
                        <a:t> </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820975123"/>
                  </a:ext>
                </a:extLst>
              </a:tr>
              <a:tr h="566799">
                <a:tc>
                  <a:txBody>
                    <a:bodyPr/>
                    <a:lstStyle/>
                    <a:p>
                      <a:pPr algn="ctr" fontAlgn="base"/>
                      <a:r>
                        <a:rPr lang="en-US" sz="1200" kern="0" dirty="0">
                          <a:solidFill>
                            <a:srgbClr val="C00000"/>
                          </a:solidFill>
                          <a:effectLst/>
                        </a:rPr>
                        <a:t>2019-2022</a:t>
                      </a:r>
                      <a:r>
                        <a:rPr lang="en-GB" sz="1200" kern="0" dirty="0">
                          <a:solidFill>
                            <a:srgbClr val="C00000"/>
                          </a:solidFill>
                          <a:effectLst/>
                        </a:rPr>
                        <a:t> </a:t>
                      </a:r>
                      <a:endPar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tc>
                  <a:txBody>
                    <a:bodyPr/>
                    <a:lstStyle/>
                    <a:p>
                      <a:pPr fontAlgn="base"/>
                      <a:r>
                        <a:rPr lang="en-US" sz="1200" u="sng" kern="0" dirty="0">
                          <a:solidFill>
                            <a:srgbClr val="002060"/>
                          </a:solidFill>
                          <a:effectLst/>
                          <a:hlinkClick r:id="rId3">
                            <a:extLst>
                              <a:ext uri="{A12FA001-AC4F-418D-AE19-62706E023703}">
                                <ahyp:hlinkClr xmlns:ahyp="http://schemas.microsoft.com/office/drawing/2018/hyperlinkcolor" val="tx"/>
                              </a:ext>
                            </a:extLst>
                          </a:hlinkClick>
                        </a:rPr>
                        <a:t>OSHub</a:t>
                      </a:r>
                      <a:r>
                        <a:rPr lang="en-GB" sz="1400" kern="0" dirty="0">
                          <a:solidFill>
                            <a:srgbClr val="002060"/>
                          </a:solidFill>
                          <a:effectLst/>
                        </a:rPr>
                        <a:t> </a:t>
                      </a:r>
                      <a:endParaRPr lang="en-GB"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r>
                        <a:rPr lang="en-US" sz="1200" u="sng" kern="0" dirty="0">
                          <a:solidFill>
                            <a:srgbClr val="002060"/>
                          </a:solidFill>
                          <a:effectLst/>
                          <a:hlinkClick r:id="rId4">
                            <a:extLst>
                              <a:ext uri="{A12FA001-AC4F-418D-AE19-62706E023703}">
                                <ahyp:hlinkClr xmlns:ahyp="http://schemas.microsoft.com/office/drawing/2018/hyperlinkcolor" val="tx"/>
                              </a:ext>
                            </a:extLst>
                          </a:hlinkClick>
                        </a:rPr>
                        <a:t>Open science hub network: empowering citizens through steam education with open schooling</a:t>
                      </a:r>
                      <a:r>
                        <a:rPr lang="en-US" sz="1200" kern="0" dirty="0">
                          <a:solidFill>
                            <a:srgbClr val="002060"/>
                          </a:solidFill>
                          <a:effectLst/>
                        </a:rPr>
                        <a:t>.</a:t>
                      </a:r>
                      <a:r>
                        <a:rPr lang="en-GB" sz="1200" kern="0" dirty="0">
                          <a:solidFill>
                            <a:srgbClr val="002060"/>
                          </a:solidFill>
                          <a:effectLst/>
                        </a:rPr>
                        <a:t> </a:t>
                      </a:r>
                      <a:endParaRPr lang="en-GB"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r>
                        <a:rPr lang="en-US" sz="1200" kern="0" dirty="0">
                          <a:effectLst/>
                        </a:rPr>
                        <a:t>Scientific education of communities for their sustainable development using RRI.</a:t>
                      </a:r>
                      <a:r>
                        <a:rPr lang="en-GB" sz="1200" kern="0" dirty="0">
                          <a:effectLst/>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088274584"/>
                  </a:ext>
                </a:extLst>
              </a:tr>
              <a:tr h="566799">
                <a:tc>
                  <a:txBody>
                    <a:bodyPr/>
                    <a:lstStyle/>
                    <a:p>
                      <a:pPr algn="ctr" fontAlgn="base"/>
                      <a:r>
                        <a:rPr lang="en-US" sz="1200" kern="0" dirty="0">
                          <a:solidFill>
                            <a:srgbClr val="C00000"/>
                          </a:solidFill>
                          <a:effectLst/>
                        </a:rPr>
                        <a:t>2019-2022</a:t>
                      </a:r>
                      <a:r>
                        <a:rPr lang="en-GB" sz="1200" kern="0" dirty="0">
                          <a:solidFill>
                            <a:srgbClr val="C00000"/>
                          </a:solidFill>
                          <a:effectLst/>
                        </a:rPr>
                        <a:t> </a:t>
                      </a:r>
                      <a:endPar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tc>
                  <a:txBody>
                    <a:bodyPr/>
                    <a:lstStyle/>
                    <a:p>
                      <a:pPr fontAlgn="base"/>
                      <a:r>
                        <a:rPr lang="en-US" sz="1200" kern="0" dirty="0">
                          <a:solidFill>
                            <a:srgbClr val="002060"/>
                          </a:solidFill>
                          <a:effectLst/>
                          <a:hlinkClick r:id="rId5">
                            <a:extLst>
                              <a:ext uri="{A12FA001-AC4F-418D-AE19-62706E023703}">
                                <ahyp:hlinkClr xmlns:ahyp="http://schemas.microsoft.com/office/drawing/2018/hyperlinkcolor" val="tx"/>
                              </a:ext>
                            </a:extLst>
                          </a:hlinkClick>
                        </a:rPr>
                        <a:t>PULCHRA</a:t>
                      </a:r>
                      <a:r>
                        <a:rPr lang="en-GB" sz="1200" kern="0" dirty="0">
                          <a:solidFill>
                            <a:srgbClr val="002060"/>
                          </a:solidFill>
                          <a:effectLst/>
                          <a:hlinkClick r:id="rId5">
                            <a:extLst>
                              <a:ext uri="{A12FA001-AC4F-418D-AE19-62706E023703}">
                                <ahyp:hlinkClr xmlns:ahyp="http://schemas.microsoft.com/office/drawing/2018/hyperlinkcolor" val="tx"/>
                              </a:ext>
                            </a:extLst>
                          </a:hlinkClick>
                        </a:rPr>
                        <a:t> </a:t>
                      </a:r>
                      <a:endParaRPr lang="en-GB"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r>
                        <a:rPr lang="en-US" sz="1200" u="sng" kern="0" dirty="0">
                          <a:solidFill>
                            <a:srgbClr val="002060"/>
                          </a:solidFill>
                          <a:effectLst/>
                          <a:hlinkClick r:id="rId6">
                            <a:extLst>
                              <a:ext uri="{A12FA001-AC4F-418D-AE19-62706E023703}">
                                <ahyp:hlinkClr xmlns:ahyp="http://schemas.microsoft.com/office/drawing/2018/hyperlinkcolor" val="tx"/>
                              </a:ext>
                            </a:extLst>
                          </a:hlinkClick>
                        </a:rPr>
                        <a:t>Building participatory urban learning community hubs through research and activation</a:t>
                      </a:r>
                      <a:r>
                        <a:rPr lang="en-US" sz="1200" kern="0" dirty="0">
                          <a:solidFill>
                            <a:srgbClr val="002060"/>
                          </a:solidFill>
                          <a:effectLst/>
                        </a:rPr>
                        <a:t>.</a:t>
                      </a:r>
                      <a:r>
                        <a:rPr lang="en-GB" sz="1200" kern="0" dirty="0">
                          <a:solidFill>
                            <a:srgbClr val="002060"/>
                          </a:solidFill>
                          <a:effectLst/>
                        </a:rPr>
                        <a:t> </a:t>
                      </a:r>
                      <a:endParaRPr lang="en-GB"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r>
                        <a:rPr lang="en-US" sz="1200" kern="0" dirty="0">
                          <a:effectLst/>
                        </a:rPr>
                        <a:t>Strengthening science education through community partnerships "cities as urban ecosystems".</a:t>
                      </a:r>
                      <a:r>
                        <a:rPr lang="en-GB" sz="1200" kern="0" dirty="0">
                          <a:effectLst/>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701529288"/>
                  </a:ext>
                </a:extLst>
              </a:tr>
              <a:tr h="566799">
                <a:tc>
                  <a:txBody>
                    <a:bodyPr/>
                    <a:lstStyle/>
                    <a:p>
                      <a:pPr algn="ctr" fontAlgn="base"/>
                      <a:r>
                        <a:rPr lang="en-US" sz="1200" kern="0" dirty="0">
                          <a:solidFill>
                            <a:srgbClr val="C00000"/>
                          </a:solidFill>
                          <a:effectLst/>
                        </a:rPr>
                        <a:t>2019-2022</a:t>
                      </a:r>
                      <a:r>
                        <a:rPr lang="en-GB" sz="1200" kern="0" dirty="0">
                          <a:solidFill>
                            <a:srgbClr val="C00000"/>
                          </a:solidFill>
                          <a:effectLst/>
                        </a:rPr>
                        <a:t> </a:t>
                      </a:r>
                      <a:endPar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tc>
                  <a:txBody>
                    <a:bodyPr/>
                    <a:lstStyle/>
                    <a:p>
                      <a:pPr fontAlgn="base"/>
                      <a:r>
                        <a:rPr lang="en-US" sz="1200" kern="0" dirty="0">
                          <a:solidFill>
                            <a:srgbClr val="002060"/>
                          </a:solidFill>
                          <a:effectLst/>
                          <a:hlinkClick r:id="rId7">
                            <a:extLst>
                              <a:ext uri="{A12FA001-AC4F-418D-AE19-62706E023703}">
                                <ahyp:hlinkClr xmlns:ahyp="http://schemas.microsoft.com/office/drawing/2018/hyperlinkcolor" val="tx"/>
                              </a:ext>
                            </a:extLst>
                          </a:hlinkClick>
                        </a:rPr>
                        <a:t>PHERECLOS</a:t>
                      </a:r>
                      <a:r>
                        <a:rPr lang="en-GB" sz="1200" kern="0" dirty="0">
                          <a:solidFill>
                            <a:srgbClr val="002060"/>
                          </a:solidFill>
                          <a:effectLst/>
                          <a:hlinkClick r:id="rId7">
                            <a:extLst>
                              <a:ext uri="{A12FA001-AC4F-418D-AE19-62706E023703}">
                                <ahyp:hlinkClr xmlns:ahyp="http://schemas.microsoft.com/office/drawing/2018/hyperlinkcolor" val="tx"/>
                              </a:ext>
                            </a:extLst>
                          </a:hlinkClick>
                        </a:rPr>
                        <a:t> </a:t>
                      </a:r>
                      <a:endParaRPr lang="en-GB"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r>
                        <a:rPr lang="en-US" sz="1200" u="sng" kern="0" dirty="0">
                          <a:solidFill>
                            <a:srgbClr val="002060"/>
                          </a:solidFill>
                          <a:effectLst/>
                          <a:hlinkClick r:id="rId8">
                            <a:extLst>
                              <a:ext uri="{A12FA001-AC4F-418D-AE19-62706E023703}">
                                <ahyp:hlinkClr xmlns:ahyp="http://schemas.microsoft.com/office/drawing/2018/hyperlinkcolor" val="tx"/>
                              </a:ext>
                            </a:extLst>
                          </a:hlinkClick>
                        </a:rPr>
                        <a:t>Partnerships for pathways to higher education and science engagement in regional clusters of open schooling</a:t>
                      </a:r>
                      <a:r>
                        <a:rPr lang="en-US" sz="1200" kern="0" dirty="0">
                          <a:solidFill>
                            <a:srgbClr val="002060"/>
                          </a:solidFill>
                          <a:effectLst/>
                        </a:rPr>
                        <a:t>.</a:t>
                      </a:r>
                      <a:r>
                        <a:rPr lang="en-GB" sz="1200" kern="0" dirty="0">
                          <a:solidFill>
                            <a:srgbClr val="002060"/>
                          </a:solidFill>
                          <a:effectLst/>
                        </a:rPr>
                        <a:t> </a:t>
                      </a:r>
                      <a:endParaRPr lang="en-GB"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r>
                        <a:rPr lang="en-US" sz="1200" kern="0" dirty="0">
                          <a:effectLst/>
                        </a:rPr>
                        <a:t>Engagement of children and young people with academic research.</a:t>
                      </a:r>
                      <a:r>
                        <a:rPr lang="en-GB" sz="1200" kern="0" dirty="0">
                          <a:effectLst/>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47832449"/>
                  </a:ext>
                </a:extLst>
              </a:tr>
              <a:tr h="377866">
                <a:tc>
                  <a:txBody>
                    <a:bodyPr/>
                    <a:lstStyle/>
                    <a:p>
                      <a:pPr algn="ctr" fontAlgn="base"/>
                      <a:r>
                        <a:rPr lang="en-US" sz="1200" kern="0" dirty="0">
                          <a:solidFill>
                            <a:srgbClr val="C00000"/>
                          </a:solidFill>
                          <a:effectLst/>
                        </a:rPr>
                        <a:t>2019-2022</a:t>
                      </a:r>
                      <a:r>
                        <a:rPr lang="en-GB" sz="1200" kern="0" dirty="0">
                          <a:solidFill>
                            <a:srgbClr val="C00000"/>
                          </a:solidFill>
                          <a:effectLst/>
                        </a:rPr>
                        <a:t> </a:t>
                      </a:r>
                      <a:endPar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tc>
                  <a:txBody>
                    <a:bodyPr/>
                    <a:lstStyle/>
                    <a:p>
                      <a:pPr fontAlgn="base"/>
                      <a:r>
                        <a:rPr lang="en-US" sz="1200" kern="0" dirty="0">
                          <a:solidFill>
                            <a:srgbClr val="002060"/>
                          </a:solidFill>
                          <a:effectLst/>
                          <a:hlinkClick r:id="rId9">
                            <a:extLst>
                              <a:ext uri="{A12FA001-AC4F-418D-AE19-62706E023703}">
                                <ahyp:hlinkClr xmlns:ahyp="http://schemas.microsoft.com/office/drawing/2018/hyperlinkcolor" val="tx"/>
                              </a:ext>
                            </a:extLst>
                          </a:hlinkClick>
                        </a:rPr>
                        <a:t>SEAS</a:t>
                      </a:r>
                      <a:r>
                        <a:rPr lang="en-GB" sz="1200" kern="0" dirty="0">
                          <a:solidFill>
                            <a:srgbClr val="002060"/>
                          </a:solidFill>
                          <a:effectLst/>
                          <a:hlinkClick r:id="rId9">
                            <a:extLst>
                              <a:ext uri="{A12FA001-AC4F-418D-AE19-62706E023703}">
                                <ahyp:hlinkClr xmlns:ahyp="http://schemas.microsoft.com/office/drawing/2018/hyperlinkcolor" val="tx"/>
                              </a:ext>
                            </a:extLst>
                          </a:hlinkClick>
                        </a:rPr>
                        <a:t> </a:t>
                      </a:r>
                      <a:endParaRPr lang="en-GB"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r>
                        <a:rPr lang="en-US" sz="1200" u="sng" kern="0" dirty="0">
                          <a:solidFill>
                            <a:srgbClr val="002060"/>
                          </a:solidFill>
                          <a:effectLst/>
                          <a:hlinkClick r:id="rId10">
                            <a:extLst>
                              <a:ext uri="{A12FA001-AC4F-418D-AE19-62706E023703}">
                                <ahyp:hlinkClr xmlns:ahyp="http://schemas.microsoft.com/office/drawing/2018/hyperlinkcolor" val="tx"/>
                              </a:ext>
                            </a:extLst>
                          </a:hlinkClick>
                        </a:rPr>
                        <a:t>Science education for action and engagement towards sustainability</a:t>
                      </a:r>
                      <a:r>
                        <a:rPr lang="en-US" sz="1200" kern="0" dirty="0">
                          <a:solidFill>
                            <a:srgbClr val="002060"/>
                          </a:solidFill>
                          <a:effectLst/>
                        </a:rPr>
                        <a:t>.</a:t>
                      </a:r>
                      <a:r>
                        <a:rPr lang="en-GB" sz="1200" kern="0" dirty="0">
                          <a:solidFill>
                            <a:srgbClr val="002060"/>
                          </a:solidFill>
                          <a:effectLst/>
                        </a:rPr>
                        <a:t> </a:t>
                      </a:r>
                      <a:endParaRPr lang="en-GB"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r>
                        <a:rPr lang="en-US" sz="1200" kern="0" dirty="0">
                          <a:solidFill>
                            <a:schemeClr val="bg1">
                              <a:lumMod val="75000"/>
                            </a:schemeClr>
                          </a:solidFill>
                          <a:effectLst/>
                        </a:rPr>
                        <a:t>Advancement of scientific literacy for responsible citizenship.</a:t>
                      </a:r>
                      <a:r>
                        <a:rPr lang="en-GB" sz="1200" kern="0" dirty="0">
                          <a:solidFill>
                            <a:schemeClr val="bg1">
                              <a:lumMod val="75000"/>
                            </a:schemeClr>
                          </a:solidFill>
                          <a:effectLst/>
                        </a:rPr>
                        <a:t> </a:t>
                      </a:r>
                      <a:endParaRPr lang="en-GB" sz="1800" kern="1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61871314"/>
                  </a:ext>
                </a:extLst>
              </a:tr>
              <a:tr h="566799">
                <a:tc>
                  <a:txBody>
                    <a:bodyPr/>
                    <a:lstStyle/>
                    <a:p>
                      <a:pPr algn="ctr" fontAlgn="base"/>
                      <a:r>
                        <a:rPr lang="en-US" sz="1200" kern="0" dirty="0">
                          <a:solidFill>
                            <a:srgbClr val="0070C0"/>
                          </a:solidFill>
                          <a:effectLst/>
                        </a:rPr>
                        <a:t>2020-2023</a:t>
                      </a:r>
                      <a:r>
                        <a:rPr lang="en-GB" sz="1200" kern="0" dirty="0">
                          <a:solidFill>
                            <a:srgbClr val="0070C0"/>
                          </a:solidFill>
                          <a:effectLst/>
                        </a:rPr>
                        <a:t> </a:t>
                      </a:r>
                      <a:endPar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tc>
                  <a:txBody>
                    <a:bodyPr/>
                    <a:lstStyle/>
                    <a:p>
                      <a:pPr fontAlgn="base"/>
                      <a:r>
                        <a:rPr lang="en-US" sz="1200" kern="0" dirty="0">
                          <a:solidFill>
                            <a:srgbClr val="002060"/>
                          </a:solidFill>
                          <a:effectLst/>
                          <a:hlinkClick r:id="rId11">
                            <a:extLst>
                              <a:ext uri="{A12FA001-AC4F-418D-AE19-62706E023703}">
                                <ahyp:hlinkClr xmlns:ahyp="http://schemas.microsoft.com/office/drawing/2018/hyperlinkcolor" val="tx"/>
                              </a:ext>
                            </a:extLst>
                          </a:hlinkClick>
                        </a:rPr>
                        <a:t>CONNECT</a:t>
                      </a:r>
                      <a:r>
                        <a:rPr lang="en-GB" sz="1200" kern="0" dirty="0">
                          <a:solidFill>
                            <a:srgbClr val="002060"/>
                          </a:solidFill>
                          <a:effectLst/>
                          <a:hlinkClick r:id="rId11">
                            <a:extLst>
                              <a:ext uri="{A12FA001-AC4F-418D-AE19-62706E023703}">
                                <ahyp:hlinkClr xmlns:ahyp="http://schemas.microsoft.com/office/drawing/2018/hyperlinkcolor" val="tx"/>
                              </a:ext>
                            </a:extLst>
                          </a:hlinkClick>
                        </a:rPr>
                        <a:t> </a:t>
                      </a:r>
                      <a:endParaRPr lang="en-GB"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r>
                        <a:rPr lang="en-US" sz="1200" u="sng" kern="0" dirty="0">
                          <a:solidFill>
                            <a:srgbClr val="002060"/>
                          </a:solidFill>
                          <a:effectLst/>
                          <a:hlinkClick r:id="rId12">
                            <a:extLst>
                              <a:ext uri="{A12FA001-AC4F-418D-AE19-62706E023703}">
                                <ahyp:hlinkClr xmlns:ahyp="http://schemas.microsoft.com/office/drawing/2018/hyperlinkcolor" val="tx"/>
                              </a:ext>
                            </a:extLst>
                          </a:hlinkClick>
                        </a:rPr>
                        <a:t>Inclusive open schooling through engaging and future-oriented science</a:t>
                      </a:r>
                      <a:r>
                        <a:rPr lang="en-US" sz="1200" kern="0" dirty="0">
                          <a:solidFill>
                            <a:srgbClr val="002060"/>
                          </a:solidFill>
                          <a:effectLst/>
                        </a:rPr>
                        <a:t>.</a:t>
                      </a:r>
                      <a:r>
                        <a:rPr lang="en-GB" sz="1200" kern="0" dirty="0">
                          <a:solidFill>
                            <a:srgbClr val="002060"/>
                          </a:solidFill>
                          <a:effectLst/>
                        </a:rPr>
                        <a:t> </a:t>
                      </a:r>
                      <a:endParaRPr lang="en-GB"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r>
                        <a:rPr lang="en-US" sz="1200" kern="0" dirty="0">
                          <a:effectLst/>
                        </a:rPr>
                        <a:t>Formal and informal education with science action in the curriculum and fun participatory approaches.</a:t>
                      </a:r>
                      <a:r>
                        <a:rPr lang="en-GB" sz="1200" kern="0" dirty="0">
                          <a:effectLst/>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02386722"/>
                  </a:ext>
                </a:extLst>
              </a:tr>
              <a:tr h="465212">
                <a:tc>
                  <a:txBody>
                    <a:bodyPr/>
                    <a:lstStyle/>
                    <a:p>
                      <a:pPr algn="ctr" fontAlgn="base"/>
                      <a:r>
                        <a:rPr lang="en-US" sz="1200" kern="0" dirty="0">
                          <a:solidFill>
                            <a:srgbClr val="0070C0"/>
                          </a:solidFill>
                          <a:effectLst/>
                        </a:rPr>
                        <a:t>2020-2023</a:t>
                      </a:r>
                      <a:r>
                        <a:rPr lang="en-GB" sz="1200" kern="0" dirty="0">
                          <a:solidFill>
                            <a:srgbClr val="0070C0"/>
                          </a:solidFill>
                          <a:effectLst/>
                        </a:rPr>
                        <a:t> </a:t>
                      </a:r>
                      <a:endPar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tc>
                  <a:txBody>
                    <a:bodyPr/>
                    <a:lstStyle/>
                    <a:p>
                      <a:pPr fontAlgn="base"/>
                      <a:r>
                        <a:rPr lang="en-US" sz="1200" kern="0" dirty="0">
                          <a:solidFill>
                            <a:srgbClr val="002060"/>
                          </a:solidFill>
                          <a:effectLst/>
                          <a:hlinkClick r:id="rId13">
                            <a:extLst>
                              <a:ext uri="{A12FA001-AC4F-418D-AE19-62706E023703}">
                                <ahyp:hlinkClr xmlns:ahyp="http://schemas.microsoft.com/office/drawing/2018/hyperlinkcolor" val="tx"/>
                              </a:ext>
                            </a:extLst>
                          </a:hlinkClick>
                        </a:rPr>
                        <a:t>MOST</a:t>
                      </a:r>
                      <a:r>
                        <a:rPr lang="en-GB" sz="1200" kern="0" dirty="0">
                          <a:solidFill>
                            <a:srgbClr val="002060"/>
                          </a:solidFill>
                          <a:effectLst/>
                          <a:hlinkClick r:id="rId13">
                            <a:extLst>
                              <a:ext uri="{A12FA001-AC4F-418D-AE19-62706E023703}">
                                <ahyp:hlinkClr xmlns:ahyp="http://schemas.microsoft.com/office/drawing/2018/hyperlinkcolor" val="tx"/>
                              </a:ext>
                            </a:extLst>
                          </a:hlinkClick>
                        </a:rPr>
                        <a:t> </a:t>
                      </a:r>
                      <a:endParaRPr lang="en-GB"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r>
                        <a:rPr lang="en-US" sz="1200" u="sng" kern="0" dirty="0">
                          <a:solidFill>
                            <a:srgbClr val="002060"/>
                          </a:solidFill>
                          <a:effectLst/>
                          <a:hlinkClick r:id="rId14">
                            <a:extLst>
                              <a:ext uri="{A12FA001-AC4F-418D-AE19-62706E023703}">
                                <ahyp:hlinkClr xmlns:ahyp="http://schemas.microsoft.com/office/drawing/2018/hyperlinkcolor" val="tx"/>
                              </a:ext>
                            </a:extLst>
                          </a:hlinkClick>
                        </a:rPr>
                        <a:t>Meaningful open schooling connects schools to communities.</a:t>
                      </a:r>
                      <a:r>
                        <a:rPr lang="en-GB" sz="1200" u="sng" kern="0" dirty="0">
                          <a:solidFill>
                            <a:srgbClr val="002060"/>
                          </a:solidFill>
                          <a:effectLst/>
                          <a:hlinkClick r:id="rId14">
                            <a:extLst>
                              <a:ext uri="{A12FA001-AC4F-418D-AE19-62706E023703}">
                                <ahyp:hlinkClr xmlns:ahyp="http://schemas.microsoft.com/office/drawing/2018/hyperlinkcolor" val="tx"/>
                              </a:ext>
                            </a:extLst>
                          </a:hlinkClick>
                        </a:rPr>
                        <a:t> </a:t>
                      </a:r>
                      <a:endParaRPr lang="en-GB"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r>
                        <a:rPr lang="en-US" sz="1200" kern="0" dirty="0">
                          <a:solidFill>
                            <a:srgbClr val="002060"/>
                          </a:solidFill>
                          <a:effectLst/>
                        </a:rPr>
                        <a:t>Partnerships to promote scientific competencies with community projects from the environmental school.</a:t>
                      </a:r>
                      <a:r>
                        <a:rPr lang="en-GB" sz="1200" kern="0" dirty="0">
                          <a:solidFill>
                            <a:srgbClr val="002060"/>
                          </a:solidFill>
                          <a:effectLst/>
                        </a:rPr>
                        <a:t> </a:t>
                      </a:r>
                      <a:endParaRPr lang="en-GB"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32169138"/>
                  </a:ext>
                </a:extLst>
              </a:tr>
              <a:tr h="377866">
                <a:tc>
                  <a:txBody>
                    <a:bodyPr/>
                    <a:lstStyle/>
                    <a:p>
                      <a:pPr algn="ctr" fontAlgn="base"/>
                      <a:r>
                        <a:rPr lang="en-US" sz="1200" kern="0" dirty="0">
                          <a:solidFill>
                            <a:srgbClr val="0070C0"/>
                          </a:solidFill>
                          <a:effectLst/>
                        </a:rPr>
                        <a:t>2020-2023</a:t>
                      </a:r>
                      <a:r>
                        <a:rPr lang="en-GB" sz="1200" kern="0" dirty="0">
                          <a:solidFill>
                            <a:srgbClr val="0070C0"/>
                          </a:solidFill>
                          <a:effectLst/>
                        </a:rPr>
                        <a:t> </a:t>
                      </a:r>
                      <a:endPar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tc>
                  <a:txBody>
                    <a:bodyPr/>
                    <a:lstStyle/>
                    <a:p>
                      <a:pPr fontAlgn="base"/>
                      <a:r>
                        <a:rPr lang="en-US" sz="1200" kern="0" dirty="0">
                          <a:solidFill>
                            <a:srgbClr val="002060"/>
                          </a:solidFill>
                          <a:effectLst/>
                          <a:hlinkClick r:id="rId15">
                            <a:extLst>
                              <a:ext uri="{A12FA001-AC4F-418D-AE19-62706E023703}">
                                <ahyp:hlinkClr xmlns:ahyp="http://schemas.microsoft.com/office/drawing/2018/hyperlinkcolor" val="tx"/>
                              </a:ext>
                            </a:extLst>
                          </a:hlinkClick>
                        </a:rPr>
                        <a:t>Make it Open</a:t>
                      </a:r>
                      <a:r>
                        <a:rPr lang="en-GB" sz="1200" kern="0" dirty="0">
                          <a:solidFill>
                            <a:srgbClr val="002060"/>
                          </a:solidFill>
                          <a:effectLst/>
                          <a:hlinkClick r:id="rId15">
                            <a:extLst>
                              <a:ext uri="{A12FA001-AC4F-418D-AE19-62706E023703}">
                                <ahyp:hlinkClr xmlns:ahyp="http://schemas.microsoft.com/office/drawing/2018/hyperlinkcolor" val="tx"/>
                              </a:ext>
                            </a:extLst>
                          </a:hlinkClick>
                        </a:rPr>
                        <a:t> </a:t>
                      </a:r>
                      <a:endParaRPr lang="en-GB"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r>
                        <a:rPr lang="en-US" sz="1200" u="sng" kern="0" dirty="0">
                          <a:solidFill>
                            <a:srgbClr val="002060"/>
                          </a:solidFill>
                          <a:effectLst/>
                          <a:hlinkClick r:id="rId16">
                            <a:extLst>
                              <a:ext uri="{A12FA001-AC4F-418D-AE19-62706E023703}">
                                <ahyp:hlinkClr xmlns:ahyp="http://schemas.microsoft.com/office/drawing/2018/hyperlinkcolor" val="tx"/>
                              </a:ext>
                            </a:extLst>
                          </a:hlinkClick>
                        </a:rPr>
                        <a:t>Make it open</a:t>
                      </a:r>
                      <a:r>
                        <a:rPr lang="en-US" sz="1200" kern="0" dirty="0">
                          <a:solidFill>
                            <a:srgbClr val="002060"/>
                          </a:solidFill>
                          <a:effectLst/>
                        </a:rPr>
                        <a:t>.</a:t>
                      </a:r>
                      <a:r>
                        <a:rPr lang="en-GB" sz="1200" kern="0" dirty="0">
                          <a:solidFill>
                            <a:srgbClr val="002060"/>
                          </a:solidFill>
                          <a:effectLst/>
                        </a:rPr>
                        <a:t> </a:t>
                      </a:r>
                      <a:endParaRPr lang="en-GB" sz="1800" kern="100" dirty="0">
                        <a:solidFill>
                          <a:srgbClr val="002060"/>
                        </a:solidFill>
                        <a:effectLst/>
                      </a:endParaRPr>
                    </a:p>
                    <a:p>
                      <a:pPr fontAlgn="base"/>
                      <a:r>
                        <a:rPr lang="en-US" sz="1200" kern="0" dirty="0">
                          <a:solidFill>
                            <a:srgbClr val="002060"/>
                          </a:solidFill>
                          <a:effectLst/>
                        </a:rPr>
                        <a:t> </a:t>
                      </a:r>
                      <a:r>
                        <a:rPr lang="en-GB" sz="1200" kern="0" dirty="0">
                          <a:solidFill>
                            <a:srgbClr val="002060"/>
                          </a:solidFill>
                          <a:effectLst/>
                        </a:rPr>
                        <a:t> </a:t>
                      </a:r>
                      <a:endParaRPr lang="en-GB"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r>
                        <a:rPr lang="en-US" sz="1200" kern="0" dirty="0">
                          <a:effectLst/>
                        </a:rPr>
                        <a:t>Opening up of school learning through maker education.</a:t>
                      </a:r>
                      <a:r>
                        <a:rPr lang="en-GB" sz="1200" kern="0" dirty="0">
                          <a:effectLst/>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827252796"/>
                  </a:ext>
                </a:extLst>
              </a:tr>
              <a:tr h="437358">
                <a:tc>
                  <a:txBody>
                    <a:bodyPr/>
                    <a:lstStyle/>
                    <a:p>
                      <a:pPr algn="ctr" fontAlgn="base"/>
                      <a:r>
                        <a:rPr lang="en-US" sz="1200" kern="0" dirty="0">
                          <a:solidFill>
                            <a:srgbClr val="0070C0"/>
                          </a:solidFill>
                          <a:effectLst/>
                        </a:rPr>
                        <a:t>2020-2023</a:t>
                      </a:r>
                      <a:r>
                        <a:rPr lang="en-GB" sz="1200" kern="0" dirty="0">
                          <a:solidFill>
                            <a:srgbClr val="0070C0"/>
                          </a:solidFill>
                          <a:effectLst/>
                        </a:rPr>
                        <a:t> </a:t>
                      </a:r>
                      <a:endPar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tc>
                  <a:txBody>
                    <a:bodyPr/>
                    <a:lstStyle/>
                    <a:p>
                      <a:pPr fontAlgn="base"/>
                      <a:r>
                        <a:rPr lang="en-US" sz="1200" kern="0" dirty="0">
                          <a:solidFill>
                            <a:srgbClr val="002060"/>
                          </a:solidFill>
                          <a:effectLst/>
                          <a:hlinkClick r:id="rId17">
                            <a:extLst>
                              <a:ext uri="{A12FA001-AC4F-418D-AE19-62706E023703}">
                                <ahyp:hlinkClr xmlns:ahyp="http://schemas.microsoft.com/office/drawing/2018/hyperlinkcolor" val="tx"/>
                              </a:ext>
                            </a:extLst>
                          </a:hlinkClick>
                        </a:rPr>
                        <a:t>SALL</a:t>
                      </a:r>
                      <a:r>
                        <a:rPr lang="en-GB" sz="1200" kern="0" dirty="0">
                          <a:solidFill>
                            <a:srgbClr val="002060"/>
                          </a:solidFill>
                          <a:effectLst/>
                          <a:hlinkClick r:id="rId17">
                            <a:extLst>
                              <a:ext uri="{A12FA001-AC4F-418D-AE19-62706E023703}">
                                <ahyp:hlinkClr xmlns:ahyp="http://schemas.microsoft.com/office/drawing/2018/hyperlinkcolor" val="tx"/>
                              </a:ext>
                            </a:extLst>
                          </a:hlinkClick>
                        </a:rPr>
                        <a:t> </a:t>
                      </a:r>
                      <a:endParaRPr lang="en-GB"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r>
                        <a:rPr lang="en-US" sz="1200" u="sng" kern="0" dirty="0">
                          <a:solidFill>
                            <a:srgbClr val="002060"/>
                          </a:solidFill>
                          <a:effectLst/>
                          <a:hlinkClick r:id="rId18">
                            <a:extLst>
                              <a:ext uri="{A12FA001-AC4F-418D-AE19-62706E023703}">
                                <ahyp:hlinkClr xmlns:ahyp="http://schemas.microsoft.com/office/drawing/2018/hyperlinkcolor" val="tx"/>
                              </a:ext>
                            </a:extLst>
                          </a:hlinkClick>
                        </a:rPr>
                        <a:t>Schools as living labs</a:t>
                      </a:r>
                      <a:r>
                        <a:rPr lang="en-US" sz="1200" kern="0" dirty="0">
                          <a:solidFill>
                            <a:srgbClr val="002060"/>
                          </a:solidFill>
                          <a:effectLst/>
                        </a:rPr>
                        <a:t>.</a:t>
                      </a:r>
                      <a:r>
                        <a:rPr lang="en-GB" sz="1200" kern="0" dirty="0">
                          <a:solidFill>
                            <a:srgbClr val="002060"/>
                          </a:solidFill>
                          <a:effectLst/>
                        </a:rPr>
                        <a:t> </a:t>
                      </a:r>
                      <a:endParaRPr lang="en-GB" sz="1800" kern="100" dirty="0">
                        <a:solidFill>
                          <a:srgbClr val="002060"/>
                        </a:solidFill>
                        <a:effectLst/>
                      </a:endParaRPr>
                    </a:p>
                    <a:p>
                      <a:pPr fontAlgn="base"/>
                      <a:r>
                        <a:rPr lang="en-US" sz="1200" kern="0" dirty="0">
                          <a:solidFill>
                            <a:srgbClr val="002060"/>
                          </a:solidFill>
                          <a:effectLst/>
                        </a:rPr>
                        <a:t> </a:t>
                      </a:r>
                      <a:r>
                        <a:rPr lang="en-GB" sz="1200" kern="0" dirty="0">
                          <a:solidFill>
                            <a:srgbClr val="002060"/>
                          </a:solidFill>
                          <a:effectLst/>
                        </a:rPr>
                        <a:t> </a:t>
                      </a:r>
                      <a:endParaRPr lang="en-GB"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r>
                        <a:rPr lang="en-US" sz="1200" kern="0" dirty="0">
                          <a:solidFill>
                            <a:srgbClr val="002060"/>
                          </a:solidFill>
                          <a:effectLst/>
                        </a:rPr>
                        <a:t>Research and demonstration projects in outdoor spaces in food for sustainability contexts.</a:t>
                      </a:r>
                      <a:r>
                        <a:rPr lang="en-GB" sz="1200" kern="0" dirty="0">
                          <a:solidFill>
                            <a:srgbClr val="002060"/>
                          </a:solidFill>
                          <a:effectLst/>
                        </a:rPr>
                        <a:t> </a:t>
                      </a:r>
                      <a:endParaRPr lang="en-GB"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270695555"/>
                  </a:ext>
                </a:extLst>
              </a:tr>
              <a:tr h="454196">
                <a:tc>
                  <a:txBody>
                    <a:bodyPr/>
                    <a:lstStyle/>
                    <a:p>
                      <a:pPr algn="ctr" fontAlgn="base"/>
                      <a:r>
                        <a:rPr lang="en-US" sz="1200" kern="0" dirty="0">
                          <a:solidFill>
                            <a:schemeClr val="accent6"/>
                          </a:solidFill>
                          <a:effectLst/>
                        </a:rPr>
                        <a:t>2021-2024</a:t>
                      </a:r>
                      <a:r>
                        <a:rPr lang="en-GB" sz="1200" kern="0" dirty="0">
                          <a:solidFill>
                            <a:schemeClr val="accent6"/>
                          </a:solidFill>
                          <a:effectLst/>
                        </a:rPr>
                        <a:t> </a:t>
                      </a:r>
                      <a:endParaRPr lang="en-GB" sz="1800" kern="1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tc>
                  <a:txBody>
                    <a:bodyPr/>
                    <a:lstStyle/>
                    <a:p>
                      <a:pPr fontAlgn="base"/>
                      <a:r>
                        <a:rPr lang="en-US" sz="1200" kern="0" dirty="0">
                          <a:solidFill>
                            <a:srgbClr val="002060"/>
                          </a:solidFill>
                          <a:effectLst/>
                          <a:hlinkClick r:id="rId19">
                            <a:extLst>
                              <a:ext uri="{A12FA001-AC4F-418D-AE19-62706E023703}">
                                <ahyp:hlinkClr xmlns:ahyp="http://schemas.microsoft.com/office/drawing/2018/hyperlinkcolor" val="tx"/>
                              </a:ext>
                            </a:extLst>
                          </a:hlinkClick>
                        </a:rPr>
                        <a:t>COSMOS</a:t>
                      </a:r>
                      <a:r>
                        <a:rPr lang="en-GB" sz="1200" kern="0" dirty="0">
                          <a:solidFill>
                            <a:srgbClr val="002060"/>
                          </a:solidFill>
                          <a:effectLst/>
                          <a:hlinkClick r:id="rId19">
                            <a:extLst>
                              <a:ext uri="{A12FA001-AC4F-418D-AE19-62706E023703}">
                                <ahyp:hlinkClr xmlns:ahyp="http://schemas.microsoft.com/office/drawing/2018/hyperlinkcolor" val="tx"/>
                              </a:ext>
                            </a:extLst>
                          </a:hlinkClick>
                        </a:rPr>
                        <a:t> </a:t>
                      </a:r>
                      <a:endParaRPr lang="en-GB"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r>
                        <a:rPr lang="en-US" sz="1200" u="sng" kern="0" dirty="0">
                          <a:solidFill>
                            <a:srgbClr val="002060"/>
                          </a:solidFill>
                          <a:effectLst/>
                          <a:hlinkClick r:id="rId20">
                            <a:extLst>
                              <a:ext uri="{A12FA001-AC4F-418D-AE19-62706E023703}">
                                <ahyp:hlinkClr xmlns:ahyp="http://schemas.microsoft.com/office/drawing/2018/hyperlinkcolor" val="tx"/>
                              </a:ext>
                            </a:extLst>
                          </a:hlinkClick>
                        </a:rPr>
                        <a:t>Creating organisational structures for meaningful science education through open schooling for all</a:t>
                      </a:r>
                      <a:r>
                        <a:rPr lang="en-GB" sz="1400" kern="0" dirty="0">
                          <a:solidFill>
                            <a:srgbClr val="002060"/>
                          </a:solidFill>
                          <a:effectLst/>
                        </a:rPr>
                        <a:t> </a:t>
                      </a:r>
                      <a:endParaRPr lang="en-GB"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r>
                        <a:rPr lang="en-US" sz="1200" kern="0" dirty="0">
                          <a:solidFill>
                            <a:schemeClr val="bg1">
                              <a:lumMod val="75000"/>
                            </a:schemeClr>
                          </a:solidFill>
                          <a:effectLst/>
                        </a:rPr>
                        <a:t>Creation of communities of practice (COP) on relevant socio-scientific issues.</a:t>
                      </a:r>
                      <a:r>
                        <a:rPr lang="en-GB" sz="1200" kern="0" dirty="0">
                          <a:solidFill>
                            <a:schemeClr val="bg1">
                              <a:lumMod val="75000"/>
                            </a:schemeClr>
                          </a:solidFill>
                          <a:effectLst/>
                        </a:rPr>
                        <a:t> </a:t>
                      </a:r>
                      <a:endParaRPr lang="en-GB" sz="1800" kern="1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5743383"/>
                  </a:ext>
                </a:extLst>
              </a:tr>
              <a:tr h="538048">
                <a:tc>
                  <a:txBody>
                    <a:bodyPr/>
                    <a:lstStyle/>
                    <a:p>
                      <a:pPr algn="ctr" fontAlgn="base"/>
                      <a:r>
                        <a:rPr lang="en-US" sz="1200" kern="0" dirty="0">
                          <a:solidFill>
                            <a:schemeClr val="accent6"/>
                          </a:solidFill>
                          <a:effectLst/>
                        </a:rPr>
                        <a:t>2021-2024</a:t>
                      </a:r>
                      <a:r>
                        <a:rPr lang="en-GB" sz="1200" kern="0" dirty="0">
                          <a:solidFill>
                            <a:schemeClr val="accent6"/>
                          </a:solidFill>
                          <a:effectLst/>
                        </a:rPr>
                        <a:t> </a:t>
                      </a:r>
                      <a:endParaRPr lang="en-GB" sz="1800" kern="1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tc>
                  <a:txBody>
                    <a:bodyPr/>
                    <a:lstStyle/>
                    <a:p>
                      <a:pPr fontAlgn="base"/>
                      <a:r>
                        <a:rPr lang="en-US" sz="1200" kern="0" dirty="0" err="1">
                          <a:solidFill>
                            <a:srgbClr val="002060"/>
                          </a:solidFill>
                          <a:effectLst/>
                          <a:hlinkClick r:id="rId21">
                            <a:extLst>
                              <a:ext uri="{A12FA001-AC4F-418D-AE19-62706E023703}">
                                <ahyp:hlinkClr xmlns:ahyp="http://schemas.microsoft.com/office/drawing/2018/hyperlinkcolor" val="tx"/>
                              </a:ext>
                            </a:extLst>
                          </a:hlinkClick>
                        </a:rPr>
                        <a:t>MultiPlayers</a:t>
                      </a:r>
                      <a:r>
                        <a:rPr lang="en-GB" sz="1200" kern="0" dirty="0">
                          <a:solidFill>
                            <a:srgbClr val="002060"/>
                          </a:solidFill>
                          <a:effectLst/>
                          <a:hlinkClick r:id="rId21">
                            <a:extLst>
                              <a:ext uri="{A12FA001-AC4F-418D-AE19-62706E023703}">
                                <ahyp:hlinkClr xmlns:ahyp="http://schemas.microsoft.com/office/drawing/2018/hyperlinkcolor" val="tx"/>
                              </a:ext>
                            </a:extLst>
                          </a:hlinkClick>
                        </a:rPr>
                        <a:t> </a:t>
                      </a:r>
                      <a:endParaRPr lang="en-GB"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r>
                        <a:rPr lang="en-US" sz="1200" u="sng" kern="0" dirty="0">
                          <a:solidFill>
                            <a:srgbClr val="002060"/>
                          </a:solidFill>
                          <a:effectLst/>
                          <a:hlinkClick r:id="rId22">
                            <a:extLst>
                              <a:ext uri="{A12FA001-AC4F-418D-AE19-62706E023703}">
                                <ahyp:hlinkClr xmlns:ahyp="http://schemas.microsoft.com/office/drawing/2018/hyperlinkcolor" val="tx"/>
                              </a:ext>
                            </a:extLst>
                          </a:hlinkClick>
                        </a:rPr>
                        <a:t>Multiplayers' partnerships to ensure meaningful engagement with science and research</a:t>
                      </a:r>
                      <a:r>
                        <a:rPr lang="en-US" sz="1200" kern="0" dirty="0">
                          <a:solidFill>
                            <a:srgbClr val="002060"/>
                          </a:solidFill>
                          <a:effectLst/>
                        </a:rPr>
                        <a:t>.</a:t>
                      </a:r>
                      <a:r>
                        <a:rPr lang="en-GB" sz="1200" kern="0" dirty="0">
                          <a:solidFill>
                            <a:srgbClr val="002060"/>
                          </a:solidFill>
                          <a:effectLst/>
                        </a:rPr>
                        <a:t> </a:t>
                      </a:r>
                      <a:endParaRPr lang="en-GB"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r>
                        <a:rPr lang="en-US" sz="1200" kern="0" dirty="0">
                          <a:effectLst/>
                        </a:rPr>
                        <a:t>Open scientific communities with open community events for data collection and decision-making processes.</a:t>
                      </a:r>
                      <a:r>
                        <a:rPr lang="en-GB" sz="1200" kern="0" dirty="0">
                          <a:effectLst/>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746783476"/>
                  </a:ext>
                </a:extLst>
              </a:tr>
              <a:tr h="377866">
                <a:tc>
                  <a:txBody>
                    <a:bodyPr/>
                    <a:lstStyle/>
                    <a:p>
                      <a:pPr algn="ctr" fontAlgn="base"/>
                      <a:r>
                        <a:rPr lang="en-US" sz="1200" kern="0" dirty="0">
                          <a:solidFill>
                            <a:schemeClr val="accent6"/>
                          </a:solidFill>
                          <a:effectLst/>
                        </a:rPr>
                        <a:t>2021-2024</a:t>
                      </a:r>
                      <a:r>
                        <a:rPr lang="en-GB" sz="1200" kern="0" dirty="0">
                          <a:solidFill>
                            <a:schemeClr val="accent6"/>
                          </a:solidFill>
                          <a:effectLst/>
                        </a:rPr>
                        <a:t> </a:t>
                      </a:r>
                      <a:endParaRPr lang="en-GB" sz="1800" kern="1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tc>
                  <a:txBody>
                    <a:bodyPr/>
                    <a:lstStyle/>
                    <a:p>
                      <a:pPr fontAlgn="base"/>
                      <a:r>
                        <a:rPr lang="en-US" sz="1200" kern="0" dirty="0" err="1">
                          <a:solidFill>
                            <a:srgbClr val="002060"/>
                          </a:solidFill>
                          <a:effectLst/>
                          <a:hlinkClick r:id="rId23">
                            <a:extLst>
                              <a:ext uri="{A12FA001-AC4F-418D-AE19-62706E023703}">
                                <ahyp:hlinkClr xmlns:ahyp="http://schemas.microsoft.com/office/drawing/2018/hyperlinkcolor" val="tx"/>
                              </a:ext>
                            </a:extLst>
                          </a:hlinkClick>
                        </a:rPr>
                        <a:t>Pafse</a:t>
                      </a:r>
                      <a:r>
                        <a:rPr lang="en-GB" sz="1200" kern="0" dirty="0">
                          <a:solidFill>
                            <a:srgbClr val="002060"/>
                          </a:solidFill>
                          <a:effectLst/>
                          <a:hlinkClick r:id="rId23">
                            <a:extLst>
                              <a:ext uri="{A12FA001-AC4F-418D-AE19-62706E023703}">
                                <ahyp:hlinkClr xmlns:ahyp="http://schemas.microsoft.com/office/drawing/2018/hyperlinkcolor" val="tx"/>
                              </a:ext>
                            </a:extLst>
                          </a:hlinkClick>
                        </a:rPr>
                        <a:t> </a:t>
                      </a:r>
                      <a:endParaRPr lang="en-GB"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r>
                        <a:rPr lang="en-US" sz="1200" u="sng" kern="0" dirty="0">
                          <a:solidFill>
                            <a:srgbClr val="002060"/>
                          </a:solidFill>
                          <a:effectLst/>
                          <a:hlinkClick r:id="rId24">
                            <a:extLst>
                              <a:ext uri="{A12FA001-AC4F-418D-AE19-62706E023703}">
                                <ahyp:hlinkClr xmlns:ahyp="http://schemas.microsoft.com/office/drawing/2018/hyperlinkcolor" val="tx"/>
                              </a:ext>
                            </a:extLst>
                          </a:hlinkClick>
                        </a:rPr>
                        <a:t>Partnerships for science education</a:t>
                      </a:r>
                      <a:r>
                        <a:rPr lang="en-US" sz="1200" kern="0" dirty="0">
                          <a:solidFill>
                            <a:srgbClr val="002060"/>
                          </a:solidFill>
                          <a:effectLst/>
                        </a:rPr>
                        <a:t>.</a:t>
                      </a:r>
                      <a:r>
                        <a:rPr lang="en-GB" sz="1200" kern="0" dirty="0">
                          <a:solidFill>
                            <a:srgbClr val="002060"/>
                          </a:solidFill>
                          <a:effectLst/>
                        </a:rPr>
                        <a:t> </a:t>
                      </a:r>
                      <a:endParaRPr lang="en-GB"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r>
                        <a:rPr lang="en-US" sz="1200" kern="0" dirty="0">
                          <a:effectLst/>
                        </a:rPr>
                        <a:t>Preparing communities to reduce the risk of communicable diseases and epidemics.</a:t>
                      </a:r>
                      <a:r>
                        <a:rPr lang="en-GB" sz="1200" kern="0" dirty="0">
                          <a:effectLst/>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193874729"/>
                  </a:ext>
                </a:extLst>
              </a:tr>
            </a:tbl>
          </a:graphicData>
        </a:graphic>
      </p:graphicFrame>
      <p:sp>
        <p:nvSpPr>
          <p:cNvPr id="4" name="Oval 3">
            <a:extLst>
              <a:ext uri="{FF2B5EF4-FFF2-40B4-BE49-F238E27FC236}">
                <a16:creationId xmlns:a16="http://schemas.microsoft.com/office/drawing/2014/main" id="{A777A7AA-55FA-6DC3-355C-5F859193EEDB}"/>
              </a:ext>
            </a:extLst>
          </p:cNvPr>
          <p:cNvSpPr/>
          <p:nvPr/>
        </p:nvSpPr>
        <p:spPr>
          <a:xfrm>
            <a:off x="0" y="7062"/>
            <a:ext cx="867577" cy="771567"/>
          </a:xfrm>
          <a:prstGeom prst="ellipse">
            <a:avLst/>
          </a:prstGeom>
          <a:blipFill>
            <a:blip r:embed="rId25"/>
            <a:stretch>
              <a:fillRect/>
            </a:stretch>
          </a:bli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 name="TextBox 4">
            <a:extLst>
              <a:ext uri="{FF2B5EF4-FFF2-40B4-BE49-F238E27FC236}">
                <a16:creationId xmlns:a16="http://schemas.microsoft.com/office/drawing/2014/main" id="{D0F076F0-6832-AF63-1D35-316CEB192FEA}"/>
              </a:ext>
            </a:extLst>
          </p:cNvPr>
          <p:cNvSpPr txBox="1"/>
          <p:nvPr/>
        </p:nvSpPr>
        <p:spPr>
          <a:xfrm rot="16200000">
            <a:off x="-585193" y="1995055"/>
            <a:ext cx="1850250" cy="369332"/>
          </a:xfrm>
          <a:prstGeom prst="rect">
            <a:avLst/>
          </a:prstGeom>
          <a:noFill/>
        </p:spPr>
        <p:txBody>
          <a:bodyPr wrap="none" rtlCol="0">
            <a:spAutoFit/>
          </a:bodyPr>
          <a:lstStyle/>
          <a:p>
            <a:r>
              <a:rPr lang="en-US" dirty="0">
                <a:solidFill>
                  <a:srgbClr val="C02026"/>
                </a:solidFill>
              </a:rPr>
              <a:t>G1. in completion</a:t>
            </a:r>
          </a:p>
        </p:txBody>
      </p:sp>
      <p:sp>
        <p:nvSpPr>
          <p:cNvPr id="6" name="TextBox 5">
            <a:extLst>
              <a:ext uri="{FF2B5EF4-FFF2-40B4-BE49-F238E27FC236}">
                <a16:creationId xmlns:a16="http://schemas.microsoft.com/office/drawing/2014/main" id="{2D683DC0-1112-7F45-6817-CA67EF9B878A}"/>
              </a:ext>
            </a:extLst>
          </p:cNvPr>
          <p:cNvSpPr txBox="1"/>
          <p:nvPr/>
        </p:nvSpPr>
        <p:spPr>
          <a:xfrm rot="16200000">
            <a:off x="-674095" y="4013709"/>
            <a:ext cx="2032223" cy="369332"/>
          </a:xfrm>
          <a:prstGeom prst="rect">
            <a:avLst/>
          </a:prstGeom>
          <a:noFill/>
        </p:spPr>
        <p:txBody>
          <a:bodyPr wrap="none" rtlCol="0">
            <a:spAutoFit/>
          </a:bodyPr>
          <a:lstStyle/>
          <a:p>
            <a:r>
              <a:rPr lang="en-US" dirty="0">
                <a:solidFill>
                  <a:srgbClr val="0070C0"/>
                </a:solidFill>
              </a:rPr>
              <a:t>G2. in development</a:t>
            </a:r>
          </a:p>
        </p:txBody>
      </p:sp>
      <p:sp>
        <p:nvSpPr>
          <p:cNvPr id="7" name="TextBox 6">
            <a:extLst>
              <a:ext uri="{FF2B5EF4-FFF2-40B4-BE49-F238E27FC236}">
                <a16:creationId xmlns:a16="http://schemas.microsoft.com/office/drawing/2014/main" id="{71C23F2A-7B2A-DF42-C2BD-989976FD97E5}"/>
              </a:ext>
            </a:extLst>
          </p:cNvPr>
          <p:cNvSpPr txBox="1"/>
          <p:nvPr/>
        </p:nvSpPr>
        <p:spPr>
          <a:xfrm rot="16200000">
            <a:off x="-374783" y="5744535"/>
            <a:ext cx="1429430" cy="369332"/>
          </a:xfrm>
          <a:prstGeom prst="rect">
            <a:avLst/>
          </a:prstGeom>
          <a:noFill/>
        </p:spPr>
        <p:txBody>
          <a:bodyPr wrap="none" rtlCol="0">
            <a:spAutoFit/>
          </a:bodyPr>
          <a:lstStyle/>
          <a:p>
            <a:r>
              <a:rPr lang="en-US" dirty="0">
                <a:solidFill>
                  <a:srgbClr val="92D050"/>
                </a:solidFill>
              </a:rPr>
              <a:t>G2.beginners</a:t>
            </a:r>
          </a:p>
        </p:txBody>
      </p:sp>
      <p:sp>
        <p:nvSpPr>
          <p:cNvPr id="8" name="TextBox 7">
            <a:extLst>
              <a:ext uri="{FF2B5EF4-FFF2-40B4-BE49-F238E27FC236}">
                <a16:creationId xmlns:a16="http://schemas.microsoft.com/office/drawing/2014/main" id="{3BE2FC30-B696-42FA-0F88-0680B2383E24}"/>
              </a:ext>
            </a:extLst>
          </p:cNvPr>
          <p:cNvSpPr txBox="1"/>
          <p:nvPr/>
        </p:nvSpPr>
        <p:spPr>
          <a:xfrm>
            <a:off x="947643" y="169944"/>
            <a:ext cx="8538358" cy="523220"/>
          </a:xfrm>
          <a:prstGeom prst="rect">
            <a:avLst/>
          </a:prstGeom>
          <a:noFill/>
        </p:spPr>
        <p:txBody>
          <a:bodyPr wrap="square" rtlCol="0">
            <a:spAutoFit/>
          </a:bodyPr>
          <a:lstStyle/>
          <a:p>
            <a:pPr algn="ctr"/>
            <a:r>
              <a:rPr lang="en-US" sz="2800" dirty="0"/>
              <a:t>Open Schooling Together timeline</a:t>
            </a:r>
          </a:p>
        </p:txBody>
      </p:sp>
      <p:sp>
        <p:nvSpPr>
          <p:cNvPr id="10" name="TextBox 9">
            <a:extLst>
              <a:ext uri="{FF2B5EF4-FFF2-40B4-BE49-F238E27FC236}">
                <a16:creationId xmlns:a16="http://schemas.microsoft.com/office/drawing/2014/main" id="{EFEB32AE-0679-A3DF-9258-A7E50370C46F}"/>
              </a:ext>
            </a:extLst>
          </p:cNvPr>
          <p:cNvSpPr txBox="1"/>
          <p:nvPr/>
        </p:nvSpPr>
        <p:spPr>
          <a:xfrm>
            <a:off x="-2009300" y="6476047"/>
            <a:ext cx="10096395" cy="336182"/>
          </a:xfrm>
          <a:prstGeom prst="rect">
            <a:avLst/>
          </a:prstGeom>
          <a:noFill/>
        </p:spPr>
        <p:txBody>
          <a:bodyPr wrap="square">
            <a:spAutoFit/>
          </a:bodyPr>
          <a:lstStyle/>
          <a:p>
            <a:pPr algn="r">
              <a:lnSpc>
                <a:spcPct val="150000"/>
              </a:lnSpc>
            </a:pPr>
            <a:r>
              <a:rPr lang="en-GB" sz="1200" dirty="0">
                <a:solidFill>
                  <a:srgbClr val="808080"/>
                </a:solidFill>
                <a:effectLst/>
                <a:latin typeface="Times New Roman" panose="02020603050405020304" pitchFamily="18" charset="0"/>
                <a:ea typeface="Times New Roman" panose="02020603050405020304" pitchFamily="18" charset="0"/>
              </a:rPr>
              <a:t>Source: Okada et. al.(2022 in development) LSME Conference Global Education for Green Economy</a:t>
            </a:r>
            <a:endParaRPr lang="en-GB"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83293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9000"/>
          </a:schemeClr>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428EDAE4-E4AD-EB28-E67F-3909C432931F}"/>
              </a:ext>
            </a:extLst>
          </p:cNvPr>
          <p:cNvSpPr/>
          <p:nvPr/>
        </p:nvSpPr>
        <p:spPr>
          <a:xfrm>
            <a:off x="-15931" y="0"/>
            <a:ext cx="867577" cy="771567"/>
          </a:xfrm>
          <a:prstGeom prst="ellipse">
            <a:avLst/>
          </a:prstGeom>
          <a:blipFill>
            <a:blip r:embed="rId3"/>
            <a:stretch>
              <a:fillRect/>
            </a:stretch>
          </a:bli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 name="TextBox 6">
            <a:extLst>
              <a:ext uri="{FF2B5EF4-FFF2-40B4-BE49-F238E27FC236}">
                <a16:creationId xmlns:a16="http://schemas.microsoft.com/office/drawing/2014/main" id="{A91F3302-7B31-59FF-E981-CB7712888FD1}"/>
              </a:ext>
            </a:extLst>
          </p:cNvPr>
          <p:cNvSpPr txBox="1"/>
          <p:nvPr/>
        </p:nvSpPr>
        <p:spPr>
          <a:xfrm>
            <a:off x="218459" y="149511"/>
            <a:ext cx="10216157" cy="400110"/>
          </a:xfrm>
          <a:prstGeom prst="rect">
            <a:avLst/>
          </a:prstGeom>
          <a:noFill/>
        </p:spPr>
        <p:txBody>
          <a:bodyPr wrap="square" rtlCol="0">
            <a:spAutoFit/>
          </a:bodyPr>
          <a:lstStyle/>
          <a:p>
            <a:pPr algn="ctr"/>
            <a:r>
              <a:rPr lang="en-US" sz="2000" dirty="0"/>
              <a:t>Open Schooling Together Innovation Ecosystems supported by evaluation</a:t>
            </a:r>
          </a:p>
        </p:txBody>
      </p:sp>
      <p:pic>
        <p:nvPicPr>
          <p:cNvPr id="14" name="Picture 13">
            <a:extLst>
              <a:ext uri="{FF2B5EF4-FFF2-40B4-BE49-F238E27FC236}">
                <a16:creationId xmlns:a16="http://schemas.microsoft.com/office/drawing/2014/main" id="{18F6B8EE-DCB2-B58F-0A1F-460041013CF5}"/>
              </a:ext>
            </a:extLst>
          </p:cNvPr>
          <p:cNvPicPr>
            <a:picLocks noChangeAspect="1"/>
          </p:cNvPicPr>
          <p:nvPr/>
        </p:nvPicPr>
        <p:blipFill>
          <a:blip r:embed="rId4"/>
          <a:stretch>
            <a:fillRect/>
          </a:stretch>
        </p:blipFill>
        <p:spPr>
          <a:xfrm>
            <a:off x="1033727" y="546652"/>
            <a:ext cx="8585619" cy="6308379"/>
          </a:xfrm>
          <a:prstGeom prst="rect">
            <a:avLst/>
          </a:prstGeom>
        </p:spPr>
      </p:pic>
      <p:sp>
        <p:nvSpPr>
          <p:cNvPr id="10" name="Rectangle 9">
            <a:extLst>
              <a:ext uri="{FF2B5EF4-FFF2-40B4-BE49-F238E27FC236}">
                <a16:creationId xmlns:a16="http://schemas.microsoft.com/office/drawing/2014/main" id="{6223B1E9-7307-BCD3-577E-49E1EE2CE809}"/>
              </a:ext>
            </a:extLst>
          </p:cNvPr>
          <p:cNvSpPr/>
          <p:nvPr/>
        </p:nvSpPr>
        <p:spPr>
          <a:xfrm>
            <a:off x="1081567" y="604120"/>
            <a:ext cx="8489943" cy="1390936"/>
          </a:xfrm>
          <a:prstGeom prst="rect">
            <a:avLst/>
          </a:prstGeom>
          <a:solidFill>
            <a:schemeClr val="accent5">
              <a:lumMod val="20000"/>
              <a:lumOff val="80000"/>
              <a:alpha val="18973"/>
            </a:schemeClr>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a:extLst>
              <a:ext uri="{FF2B5EF4-FFF2-40B4-BE49-F238E27FC236}">
                <a16:creationId xmlns:a16="http://schemas.microsoft.com/office/drawing/2014/main" id="{B520CFEB-1393-6A93-2077-281C221429E7}"/>
              </a:ext>
            </a:extLst>
          </p:cNvPr>
          <p:cNvSpPr/>
          <p:nvPr/>
        </p:nvSpPr>
        <p:spPr>
          <a:xfrm>
            <a:off x="1104864" y="5533900"/>
            <a:ext cx="8466648" cy="1080655"/>
          </a:xfrm>
          <a:prstGeom prst="rect">
            <a:avLst/>
          </a:prstGeom>
          <a:solidFill>
            <a:srgbClr val="C02026">
              <a:alpha val="8000"/>
            </a:srgbClr>
          </a:solidFill>
          <a:ln w="25400">
            <a:solidFill>
              <a:srgbClr val="C0202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50800" dist="50800" dir="5400000" algn="ctr" rotWithShape="0">
                    <a:srgbClr val="000000">
                      <a:alpha val="6000"/>
                    </a:srgbClr>
                  </a:outerShdw>
                </a:effectLst>
              </a:rPr>
              <a:t> </a:t>
            </a:r>
          </a:p>
        </p:txBody>
      </p:sp>
    </p:spTree>
    <p:extLst>
      <p:ext uri="{BB962C8B-B14F-4D97-AF65-F5344CB8AC3E}">
        <p14:creationId xmlns:p14="http://schemas.microsoft.com/office/powerpoint/2010/main" val="1719288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428EDAE4-E4AD-EB28-E67F-3909C432931F}"/>
              </a:ext>
            </a:extLst>
          </p:cNvPr>
          <p:cNvSpPr/>
          <p:nvPr/>
        </p:nvSpPr>
        <p:spPr>
          <a:xfrm>
            <a:off x="-15931" y="0"/>
            <a:ext cx="867577" cy="771567"/>
          </a:xfrm>
          <a:prstGeom prst="ellipse">
            <a:avLst/>
          </a:prstGeom>
          <a:blipFill>
            <a:blip r:embed="rId3"/>
            <a:stretch>
              <a:fillRect/>
            </a:stretch>
          </a:bli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 name="TextBox 6">
            <a:extLst>
              <a:ext uri="{FF2B5EF4-FFF2-40B4-BE49-F238E27FC236}">
                <a16:creationId xmlns:a16="http://schemas.microsoft.com/office/drawing/2014/main" id="{A91F3302-7B31-59FF-E981-CB7712888FD1}"/>
              </a:ext>
            </a:extLst>
          </p:cNvPr>
          <p:cNvSpPr txBox="1"/>
          <p:nvPr/>
        </p:nvSpPr>
        <p:spPr>
          <a:xfrm>
            <a:off x="603347" y="-15831"/>
            <a:ext cx="8538358" cy="523220"/>
          </a:xfrm>
          <a:prstGeom prst="rect">
            <a:avLst/>
          </a:prstGeom>
          <a:noFill/>
        </p:spPr>
        <p:txBody>
          <a:bodyPr wrap="square" rtlCol="0">
            <a:spAutoFit/>
          </a:bodyPr>
          <a:lstStyle/>
          <a:p>
            <a:pPr algn="ctr"/>
            <a:r>
              <a:rPr lang="en-US" sz="2800" dirty="0"/>
              <a:t>Open Schooling Together networking - brainstorm</a:t>
            </a:r>
          </a:p>
        </p:txBody>
      </p:sp>
      <p:sp>
        <p:nvSpPr>
          <p:cNvPr id="2" name="TextBox 1">
            <a:extLst>
              <a:ext uri="{FF2B5EF4-FFF2-40B4-BE49-F238E27FC236}">
                <a16:creationId xmlns:a16="http://schemas.microsoft.com/office/drawing/2014/main" id="{95A36BD8-5D87-B269-B9C6-B39167E09400}"/>
              </a:ext>
            </a:extLst>
          </p:cNvPr>
          <p:cNvSpPr txBox="1"/>
          <p:nvPr/>
        </p:nvSpPr>
        <p:spPr>
          <a:xfrm>
            <a:off x="1705496" y="3035943"/>
            <a:ext cx="1163782" cy="338554"/>
          </a:xfrm>
          <a:prstGeom prst="rect">
            <a:avLst/>
          </a:prstGeom>
          <a:solidFill>
            <a:schemeClr val="accent4">
              <a:lumMod val="40000"/>
              <a:lumOff val="60000"/>
            </a:schemeClr>
          </a:solidFill>
        </p:spPr>
        <p:txBody>
          <a:bodyPr wrap="square" rtlCol="0">
            <a:spAutoFit/>
          </a:bodyPr>
          <a:lstStyle/>
          <a:p>
            <a:r>
              <a:rPr lang="en-US" sz="1600" dirty="0"/>
              <a:t>EVIDENCE</a:t>
            </a:r>
          </a:p>
        </p:txBody>
      </p:sp>
      <p:sp>
        <p:nvSpPr>
          <p:cNvPr id="3" name="TextBox 2">
            <a:extLst>
              <a:ext uri="{FF2B5EF4-FFF2-40B4-BE49-F238E27FC236}">
                <a16:creationId xmlns:a16="http://schemas.microsoft.com/office/drawing/2014/main" id="{58D608C3-93BD-5F6C-D9FD-6E43BA9203F9}"/>
              </a:ext>
            </a:extLst>
          </p:cNvPr>
          <p:cNvSpPr txBox="1"/>
          <p:nvPr/>
        </p:nvSpPr>
        <p:spPr>
          <a:xfrm>
            <a:off x="6801002" y="3054220"/>
            <a:ext cx="726375" cy="338554"/>
          </a:xfrm>
          <a:prstGeom prst="rect">
            <a:avLst/>
          </a:prstGeom>
          <a:solidFill>
            <a:schemeClr val="accent5">
              <a:lumMod val="20000"/>
              <a:lumOff val="80000"/>
            </a:schemeClr>
          </a:solidFill>
        </p:spPr>
        <p:txBody>
          <a:bodyPr wrap="square" rtlCol="0">
            <a:spAutoFit/>
          </a:bodyPr>
          <a:lstStyle/>
          <a:p>
            <a:r>
              <a:rPr lang="en-US" sz="1600" dirty="0"/>
              <a:t>HOW</a:t>
            </a:r>
          </a:p>
        </p:txBody>
      </p:sp>
      <p:sp>
        <p:nvSpPr>
          <p:cNvPr id="4" name="TextBox 3">
            <a:extLst>
              <a:ext uri="{FF2B5EF4-FFF2-40B4-BE49-F238E27FC236}">
                <a16:creationId xmlns:a16="http://schemas.microsoft.com/office/drawing/2014/main" id="{BCCD3982-2413-C401-B72B-C3BF220102CF}"/>
              </a:ext>
            </a:extLst>
          </p:cNvPr>
          <p:cNvSpPr txBox="1"/>
          <p:nvPr/>
        </p:nvSpPr>
        <p:spPr>
          <a:xfrm>
            <a:off x="6501728" y="4728420"/>
            <a:ext cx="1674421" cy="307777"/>
          </a:xfrm>
          <a:prstGeom prst="rect">
            <a:avLst/>
          </a:prstGeom>
          <a:noFill/>
        </p:spPr>
        <p:txBody>
          <a:bodyPr wrap="square" rtlCol="0">
            <a:spAutoFit/>
          </a:bodyPr>
          <a:lstStyle/>
          <a:p>
            <a:r>
              <a:rPr lang="en-US" sz="1400" dirty="0" err="1"/>
              <a:t>WhiteBooks</a:t>
            </a:r>
            <a:endParaRPr lang="en-US" sz="1400" dirty="0"/>
          </a:p>
        </p:txBody>
      </p:sp>
      <p:sp>
        <p:nvSpPr>
          <p:cNvPr id="10" name="TextBox 9">
            <a:extLst>
              <a:ext uri="{FF2B5EF4-FFF2-40B4-BE49-F238E27FC236}">
                <a16:creationId xmlns:a16="http://schemas.microsoft.com/office/drawing/2014/main" id="{DFC27AE2-8ED5-D03F-29A2-179C79D229F1}"/>
              </a:ext>
            </a:extLst>
          </p:cNvPr>
          <p:cNvSpPr txBox="1"/>
          <p:nvPr/>
        </p:nvSpPr>
        <p:spPr>
          <a:xfrm>
            <a:off x="6457602" y="4204405"/>
            <a:ext cx="1674421" cy="307777"/>
          </a:xfrm>
          <a:prstGeom prst="rect">
            <a:avLst/>
          </a:prstGeom>
          <a:noFill/>
        </p:spPr>
        <p:txBody>
          <a:bodyPr wrap="square" rtlCol="0">
            <a:spAutoFit/>
          </a:bodyPr>
          <a:lstStyle/>
          <a:p>
            <a:r>
              <a:rPr lang="en-US" sz="1400" dirty="0" err="1"/>
              <a:t>JournalArticle</a:t>
            </a:r>
            <a:endParaRPr lang="en-US" sz="1400" dirty="0"/>
          </a:p>
        </p:txBody>
      </p:sp>
      <p:sp>
        <p:nvSpPr>
          <p:cNvPr id="11" name="TextBox 10">
            <a:extLst>
              <a:ext uri="{FF2B5EF4-FFF2-40B4-BE49-F238E27FC236}">
                <a16:creationId xmlns:a16="http://schemas.microsoft.com/office/drawing/2014/main" id="{82DC1752-8288-2867-4391-F08181BFFD72}"/>
              </a:ext>
            </a:extLst>
          </p:cNvPr>
          <p:cNvSpPr txBox="1"/>
          <p:nvPr/>
        </p:nvSpPr>
        <p:spPr>
          <a:xfrm>
            <a:off x="4824055" y="4748910"/>
            <a:ext cx="1674421" cy="523220"/>
          </a:xfrm>
          <a:prstGeom prst="rect">
            <a:avLst/>
          </a:prstGeom>
          <a:noFill/>
        </p:spPr>
        <p:txBody>
          <a:bodyPr wrap="square" rtlCol="0">
            <a:spAutoFit/>
          </a:bodyPr>
          <a:lstStyle/>
          <a:p>
            <a:r>
              <a:rPr lang="en-US" sz="1400" dirty="0"/>
              <a:t>Events (workshops conferences)</a:t>
            </a:r>
          </a:p>
        </p:txBody>
      </p:sp>
      <p:sp>
        <p:nvSpPr>
          <p:cNvPr id="12" name="TextBox 11">
            <a:extLst>
              <a:ext uri="{FF2B5EF4-FFF2-40B4-BE49-F238E27FC236}">
                <a16:creationId xmlns:a16="http://schemas.microsoft.com/office/drawing/2014/main" id="{B755FB1A-16E5-D473-5BFF-D6E8A91141B9}"/>
              </a:ext>
            </a:extLst>
          </p:cNvPr>
          <p:cNvSpPr txBox="1"/>
          <p:nvPr/>
        </p:nvSpPr>
        <p:spPr>
          <a:xfrm>
            <a:off x="8001394" y="4180773"/>
            <a:ext cx="1674421" cy="307777"/>
          </a:xfrm>
          <a:prstGeom prst="rect">
            <a:avLst/>
          </a:prstGeom>
          <a:noFill/>
        </p:spPr>
        <p:txBody>
          <a:bodyPr wrap="square" rtlCol="0">
            <a:spAutoFit/>
          </a:bodyPr>
          <a:lstStyle/>
          <a:p>
            <a:r>
              <a:rPr lang="en-US" sz="1400" dirty="0" err="1"/>
              <a:t>Policybriefs</a:t>
            </a:r>
            <a:r>
              <a:rPr lang="en-US" sz="1400" dirty="0"/>
              <a:t> / report</a:t>
            </a:r>
          </a:p>
        </p:txBody>
      </p:sp>
      <p:sp>
        <p:nvSpPr>
          <p:cNvPr id="13" name="TextBox 12">
            <a:extLst>
              <a:ext uri="{FF2B5EF4-FFF2-40B4-BE49-F238E27FC236}">
                <a16:creationId xmlns:a16="http://schemas.microsoft.com/office/drawing/2014/main" id="{6DDAC014-130B-D683-1360-A19B08C6E239}"/>
              </a:ext>
            </a:extLst>
          </p:cNvPr>
          <p:cNvSpPr txBox="1"/>
          <p:nvPr/>
        </p:nvSpPr>
        <p:spPr>
          <a:xfrm>
            <a:off x="4845537" y="4163836"/>
            <a:ext cx="1674421" cy="523220"/>
          </a:xfrm>
          <a:prstGeom prst="rect">
            <a:avLst/>
          </a:prstGeom>
          <a:noFill/>
        </p:spPr>
        <p:txBody>
          <a:bodyPr wrap="square" rtlCol="0">
            <a:spAutoFit/>
          </a:bodyPr>
          <a:lstStyle/>
          <a:p>
            <a:r>
              <a:rPr lang="en-US" sz="1400" dirty="0"/>
              <a:t>Educational</a:t>
            </a:r>
          </a:p>
          <a:p>
            <a:r>
              <a:rPr lang="en-US" sz="1400" dirty="0"/>
              <a:t>Resources</a:t>
            </a:r>
          </a:p>
        </p:txBody>
      </p:sp>
      <p:sp>
        <p:nvSpPr>
          <p:cNvPr id="14" name="TextBox 13">
            <a:extLst>
              <a:ext uri="{FF2B5EF4-FFF2-40B4-BE49-F238E27FC236}">
                <a16:creationId xmlns:a16="http://schemas.microsoft.com/office/drawing/2014/main" id="{FB517B53-C868-08E8-0606-6CB0BFFAEA95}"/>
              </a:ext>
            </a:extLst>
          </p:cNvPr>
          <p:cNvSpPr txBox="1"/>
          <p:nvPr/>
        </p:nvSpPr>
        <p:spPr>
          <a:xfrm>
            <a:off x="6482348" y="3654300"/>
            <a:ext cx="1363685" cy="338554"/>
          </a:xfrm>
          <a:prstGeom prst="rect">
            <a:avLst/>
          </a:prstGeom>
          <a:solidFill>
            <a:schemeClr val="accent5">
              <a:lumMod val="20000"/>
              <a:lumOff val="80000"/>
            </a:schemeClr>
          </a:solidFill>
        </p:spPr>
        <p:txBody>
          <a:bodyPr wrap="square" rtlCol="0">
            <a:spAutoFit/>
          </a:bodyPr>
          <a:lstStyle/>
          <a:p>
            <a:r>
              <a:rPr lang="en-US" sz="1600" dirty="0"/>
              <a:t>Researchers</a:t>
            </a:r>
          </a:p>
        </p:txBody>
      </p:sp>
      <p:sp>
        <p:nvSpPr>
          <p:cNvPr id="15" name="TextBox 14">
            <a:extLst>
              <a:ext uri="{FF2B5EF4-FFF2-40B4-BE49-F238E27FC236}">
                <a16:creationId xmlns:a16="http://schemas.microsoft.com/office/drawing/2014/main" id="{4B428D94-249C-50F3-6780-892D9E6F906C}"/>
              </a:ext>
            </a:extLst>
          </p:cNvPr>
          <p:cNvSpPr txBox="1"/>
          <p:nvPr/>
        </p:nvSpPr>
        <p:spPr>
          <a:xfrm>
            <a:off x="4911022" y="3648560"/>
            <a:ext cx="1363685" cy="338554"/>
          </a:xfrm>
          <a:prstGeom prst="rect">
            <a:avLst/>
          </a:prstGeom>
          <a:solidFill>
            <a:schemeClr val="accent5">
              <a:lumMod val="20000"/>
              <a:lumOff val="80000"/>
            </a:schemeClr>
          </a:solidFill>
        </p:spPr>
        <p:txBody>
          <a:bodyPr wrap="square" rtlCol="0">
            <a:spAutoFit/>
          </a:bodyPr>
          <a:lstStyle/>
          <a:p>
            <a:r>
              <a:rPr lang="en-US" sz="1600" dirty="0"/>
              <a:t>Practitioners</a:t>
            </a:r>
          </a:p>
        </p:txBody>
      </p:sp>
      <p:sp>
        <p:nvSpPr>
          <p:cNvPr id="16" name="TextBox 15">
            <a:extLst>
              <a:ext uri="{FF2B5EF4-FFF2-40B4-BE49-F238E27FC236}">
                <a16:creationId xmlns:a16="http://schemas.microsoft.com/office/drawing/2014/main" id="{BDFE117A-E2BF-B306-1D6D-E936B2DDFB14}"/>
              </a:ext>
            </a:extLst>
          </p:cNvPr>
          <p:cNvSpPr txBox="1"/>
          <p:nvPr/>
        </p:nvSpPr>
        <p:spPr>
          <a:xfrm>
            <a:off x="8039988" y="3657800"/>
            <a:ext cx="1674421" cy="338554"/>
          </a:xfrm>
          <a:prstGeom prst="rect">
            <a:avLst/>
          </a:prstGeom>
          <a:solidFill>
            <a:schemeClr val="accent5">
              <a:lumMod val="20000"/>
              <a:lumOff val="80000"/>
            </a:schemeClr>
          </a:solidFill>
        </p:spPr>
        <p:txBody>
          <a:bodyPr wrap="square" rtlCol="0">
            <a:spAutoFit/>
          </a:bodyPr>
          <a:lstStyle/>
          <a:p>
            <a:r>
              <a:rPr lang="en-US" sz="1600" dirty="0"/>
              <a:t>Policy makers</a:t>
            </a:r>
          </a:p>
        </p:txBody>
      </p:sp>
      <p:sp>
        <p:nvSpPr>
          <p:cNvPr id="18" name="TextBox 17">
            <a:extLst>
              <a:ext uri="{FF2B5EF4-FFF2-40B4-BE49-F238E27FC236}">
                <a16:creationId xmlns:a16="http://schemas.microsoft.com/office/drawing/2014/main" id="{B8C0922E-9BD9-44CE-5744-4D17E4F05644}"/>
              </a:ext>
            </a:extLst>
          </p:cNvPr>
          <p:cNvSpPr txBox="1"/>
          <p:nvPr/>
        </p:nvSpPr>
        <p:spPr>
          <a:xfrm>
            <a:off x="8001394" y="4622644"/>
            <a:ext cx="1674421" cy="307777"/>
          </a:xfrm>
          <a:prstGeom prst="rect">
            <a:avLst/>
          </a:prstGeom>
          <a:noFill/>
        </p:spPr>
        <p:txBody>
          <a:bodyPr wrap="square" rtlCol="0">
            <a:spAutoFit/>
          </a:bodyPr>
          <a:lstStyle/>
          <a:p>
            <a:r>
              <a:rPr lang="en-US" sz="1400" dirty="0"/>
              <a:t>Local policy support</a:t>
            </a:r>
          </a:p>
        </p:txBody>
      </p:sp>
      <p:sp>
        <p:nvSpPr>
          <p:cNvPr id="19" name="TextBox 18">
            <a:extLst>
              <a:ext uri="{FF2B5EF4-FFF2-40B4-BE49-F238E27FC236}">
                <a16:creationId xmlns:a16="http://schemas.microsoft.com/office/drawing/2014/main" id="{B0CA69D6-BA76-8363-1F53-E48D6727AB43}"/>
              </a:ext>
            </a:extLst>
          </p:cNvPr>
          <p:cNvSpPr txBox="1"/>
          <p:nvPr/>
        </p:nvSpPr>
        <p:spPr>
          <a:xfrm>
            <a:off x="111749" y="3645565"/>
            <a:ext cx="1363685" cy="338554"/>
          </a:xfrm>
          <a:prstGeom prst="rect">
            <a:avLst/>
          </a:prstGeom>
          <a:solidFill>
            <a:schemeClr val="accent4">
              <a:lumMod val="40000"/>
              <a:lumOff val="60000"/>
            </a:schemeClr>
          </a:solidFill>
        </p:spPr>
        <p:txBody>
          <a:bodyPr wrap="square" rtlCol="0">
            <a:spAutoFit/>
          </a:bodyPr>
          <a:lstStyle/>
          <a:p>
            <a:r>
              <a:rPr lang="en-US" sz="1600" dirty="0"/>
              <a:t>Students</a:t>
            </a:r>
          </a:p>
        </p:txBody>
      </p:sp>
      <p:sp>
        <p:nvSpPr>
          <p:cNvPr id="20" name="TextBox 19">
            <a:extLst>
              <a:ext uri="{FF2B5EF4-FFF2-40B4-BE49-F238E27FC236}">
                <a16:creationId xmlns:a16="http://schemas.microsoft.com/office/drawing/2014/main" id="{FAFDFEB2-83D6-6FC2-0201-76D751B87620}"/>
              </a:ext>
            </a:extLst>
          </p:cNvPr>
          <p:cNvSpPr txBox="1"/>
          <p:nvPr/>
        </p:nvSpPr>
        <p:spPr>
          <a:xfrm>
            <a:off x="1627522" y="3656924"/>
            <a:ext cx="1363685" cy="338554"/>
          </a:xfrm>
          <a:prstGeom prst="rect">
            <a:avLst/>
          </a:prstGeom>
          <a:solidFill>
            <a:schemeClr val="accent4">
              <a:lumMod val="40000"/>
              <a:lumOff val="60000"/>
            </a:schemeClr>
          </a:solidFill>
        </p:spPr>
        <p:txBody>
          <a:bodyPr wrap="square" rtlCol="0">
            <a:spAutoFit/>
          </a:bodyPr>
          <a:lstStyle/>
          <a:p>
            <a:pPr algn="ctr"/>
            <a:r>
              <a:rPr lang="en-US" sz="1600" dirty="0"/>
              <a:t>Teachers</a:t>
            </a:r>
          </a:p>
        </p:txBody>
      </p:sp>
      <p:sp>
        <p:nvSpPr>
          <p:cNvPr id="21" name="TextBox 20">
            <a:extLst>
              <a:ext uri="{FF2B5EF4-FFF2-40B4-BE49-F238E27FC236}">
                <a16:creationId xmlns:a16="http://schemas.microsoft.com/office/drawing/2014/main" id="{0ECEBD26-C0EB-7943-DD8A-9645E712831F}"/>
              </a:ext>
            </a:extLst>
          </p:cNvPr>
          <p:cNvSpPr txBox="1"/>
          <p:nvPr/>
        </p:nvSpPr>
        <p:spPr>
          <a:xfrm>
            <a:off x="3046417" y="3659087"/>
            <a:ext cx="1519051" cy="338554"/>
          </a:xfrm>
          <a:prstGeom prst="rect">
            <a:avLst/>
          </a:prstGeom>
          <a:solidFill>
            <a:schemeClr val="accent4">
              <a:lumMod val="40000"/>
              <a:lumOff val="60000"/>
            </a:schemeClr>
          </a:solidFill>
        </p:spPr>
        <p:txBody>
          <a:bodyPr wrap="square" rtlCol="0">
            <a:spAutoFit/>
          </a:bodyPr>
          <a:lstStyle/>
          <a:p>
            <a:r>
              <a:rPr lang="en-US" sz="1600" dirty="0"/>
              <a:t>Communities</a:t>
            </a:r>
          </a:p>
        </p:txBody>
      </p:sp>
      <p:sp>
        <p:nvSpPr>
          <p:cNvPr id="22" name="TextBox 21">
            <a:extLst>
              <a:ext uri="{FF2B5EF4-FFF2-40B4-BE49-F238E27FC236}">
                <a16:creationId xmlns:a16="http://schemas.microsoft.com/office/drawing/2014/main" id="{FDF88A33-E248-9938-2FC6-07E0B66025DD}"/>
              </a:ext>
            </a:extLst>
          </p:cNvPr>
          <p:cNvSpPr txBox="1"/>
          <p:nvPr/>
        </p:nvSpPr>
        <p:spPr>
          <a:xfrm>
            <a:off x="48342" y="4065891"/>
            <a:ext cx="2542066" cy="600164"/>
          </a:xfrm>
          <a:prstGeom prst="rect">
            <a:avLst/>
          </a:prstGeom>
          <a:noFill/>
        </p:spPr>
        <p:txBody>
          <a:bodyPr wrap="square">
            <a:spAutoFit/>
          </a:bodyPr>
          <a:lstStyle/>
          <a:p>
            <a:r>
              <a:rPr lang="en-US" sz="1100" dirty="0">
                <a:solidFill>
                  <a:schemeClr val="tx1">
                    <a:lumMod val="75000"/>
                    <a:lumOff val="25000"/>
                  </a:schemeClr>
                </a:solidFill>
              </a:rPr>
              <a:t>Knowledge, </a:t>
            </a:r>
            <a:br>
              <a:rPr lang="en-US" sz="1100" dirty="0">
                <a:solidFill>
                  <a:schemeClr val="tx1">
                    <a:lumMod val="75000"/>
                    <a:lumOff val="25000"/>
                  </a:schemeClr>
                </a:solidFill>
              </a:rPr>
            </a:br>
            <a:r>
              <a:rPr lang="en-US" sz="1100" dirty="0">
                <a:solidFill>
                  <a:schemeClr val="tx1">
                    <a:lumMod val="75000"/>
                    <a:lumOff val="25000"/>
                  </a:schemeClr>
                </a:solidFill>
              </a:rPr>
              <a:t>STEM literacy, </a:t>
            </a:r>
            <a:br>
              <a:rPr lang="en-US" sz="1100" dirty="0">
                <a:solidFill>
                  <a:schemeClr val="tx1">
                    <a:lumMod val="75000"/>
                    <a:lumOff val="25000"/>
                  </a:schemeClr>
                </a:solidFill>
              </a:rPr>
            </a:br>
            <a:r>
              <a:rPr lang="en-US" sz="1100" dirty="0">
                <a:solidFill>
                  <a:schemeClr val="tx1">
                    <a:lumMod val="75000"/>
                    <a:lumOff val="25000"/>
                  </a:schemeClr>
                </a:solidFill>
              </a:rPr>
              <a:t>Active citizenship.</a:t>
            </a:r>
          </a:p>
        </p:txBody>
      </p:sp>
      <p:sp>
        <p:nvSpPr>
          <p:cNvPr id="23" name="TextBox 22">
            <a:extLst>
              <a:ext uri="{FF2B5EF4-FFF2-40B4-BE49-F238E27FC236}">
                <a16:creationId xmlns:a16="http://schemas.microsoft.com/office/drawing/2014/main" id="{371630E5-2824-AC02-81B3-FD76B5223921}"/>
              </a:ext>
            </a:extLst>
          </p:cNvPr>
          <p:cNvSpPr txBox="1"/>
          <p:nvPr/>
        </p:nvSpPr>
        <p:spPr>
          <a:xfrm>
            <a:off x="39834" y="4801832"/>
            <a:ext cx="1284849" cy="577081"/>
          </a:xfrm>
          <a:prstGeom prst="rect">
            <a:avLst/>
          </a:prstGeom>
          <a:noFill/>
        </p:spPr>
        <p:txBody>
          <a:bodyPr wrap="square">
            <a:spAutoFit/>
          </a:bodyPr>
          <a:lstStyle/>
          <a:p>
            <a:r>
              <a:rPr lang="en-GB" sz="1050" dirty="0">
                <a:solidFill>
                  <a:schemeClr val="tx1">
                    <a:lumMod val="75000"/>
                    <a:lumOff val="25000"/>
                  </a:schemeClr>
                </a:solidFill>
              </a:rPr>
              <a:t>Interest in science, self-efficacy, and career awareness</a:t>
            </a:r>
            <a:endParaRPr lang="en-US" sz="1050" dirty="0"/>
          </a:p>
        </p:txBody>
      </p:sp>
      <p:sp>
        <p:nvSpPr>
          <p:cNvPr id="25" name="TextBox 24">
            <a:extLst>
              <a:ext uri="{FF2B5EF4-FFF2-40B4-BE49-F238E27FC236}">
                <a16:creationId xmlns:a16="http://schemas.microsoft.com/office/drawing/2014/main" id="{EFFAEF51-BD78-338D-B1EC-979916D83AE4}"/>
              </a:ext>
            </a:extLst>
          </p:cNvPr>
          <p:cNvSpPr txBox="1"/>
          <p:nvPr/>
        </p:nvSpPr>
        <p:spPr>
          <a:xfrm>
            <a:off x="1546751" y="4080692"/>
            <a:ext cx="2650603" cy="600164"/>
          </a:xfrm>
          <a:prstGeom prst="rect">
            <a:avLst/>
          </a:prstGeom>
          <a:noFill/>
        </p:spPr>
        <p:txBody>
          <a:bodyPr wrap="square">
            <a:spAutoFit/>
          </a:bodyPr>
          <a:lstStyle/>
          <a:p>
            <a:r>
              <a:rPr lang="en-US" sz="1100" dirty="0">
                <a:solidFill>
                  <a:schemeClr val="tx1">
                    <a:lumMod val="75000"/>
                    <a:lumOff val="25000"/>
                  </a:schemeClr>
                </a:solidFill>
              </a:rPr>
              <a:t>Teaching Practices </a:t>
            </a:r>
            <a:br>
              <a:rPr lang="en-US" sz="1100" dirty="0">
                <a:solidFill>
                  <a:schemeClr val="tx1">
                    <a:lumMod val="75000"/>
                    <a:lumOff val="25000"/>
                  </a:schemeClr>
                </a:solidFill>
              </a:rPr>
            </a:br>
            <a:r>
              <a:rPr lang="en-US" sz="1100" dirty="0">
                <a:solidFill>
                  <a:schemeClr val="tx1">
                    <a:lumMod val="75000"/>
                    <a:lumOff val="25000"/>
                  </a:schemeClr>
                </a:solidFill>
              </a:rPr>
              <a:t>Pedagogical Knowledge</a:t>
            </a:r>
            <a:br>
              <a:rPr lang="en-US" sz="1100" dirty="0">
                <a:solidFill>
                  <a:schemeClr val="tx1">
                    <a:lumMod val="75000"/>
                    <a:lumOff val="25000"/>
                  </a:schemeClr>
                </a:solidFill>
              </a:rPr>
            </a:br>
            <a:r>
              <a:rPr lang="en-US" sz="1100" dirty="0">
                <a:solidFill>
                  <a:schemeClr val="tx1">
                    <a:lumMod val="75000"/>
                    <a:lumOff val="25000"/>
                  </a:schemeClr>
                </a:solidFill>
              </a:rPr>
              <a:t>Open schooling views</a:t>
            </a:r>
            <a:endParaRPr lang="en-US" sz="1100" dirty="0"/>
          </a:p>
        </p:txBody>
      </p:sp>
      <p:sp>
        <p:nvSpPr>
          <p:cNvPr id="26" name="TextBox 25">
            <a:extLst>
              <a:ext uri="{FF2B5EF4-FFF2-40B4-BE49-F238E27FC236}">
                <a16:creationId xmlns:a16="http://schemas.microsoft.com/office/drawing/2014/main" id="{903B957E-53B9-9BAA-77F1-AADC2CB01C90}"/>
              </a:ext>
            </a:extLst>
          </p:cNvPr>
          <p:cNvSpPr txBox="1"/>
          <p:nvPr/>
        </p:nvSpPr>
        <p:spPr>
          <a:xfrm>
            <a:off x="1547256" y="4790290"/>
            <a:ext cx="1524215" cy="600164"/>
          </a:xfrm>
          <a:prstGeom prst="rect">
            <a:avLst/>
          </a:prstGeom>
          <a:noFill/>
        </p:spPr>
        <p:txBody>
          <a:bodyPr wrap="square">
            <a:spAutoFit/>
          </a:bodyPr>
          <a:lstStyle>
            <a:defPPr>
              <a:defRPr lang="en-US"/>
            </a:defPPr>
            <a:lvl1pPr>
              <a:defRPr sz="1100">
                <a:solidFill>
                  <a:schemeClr val="tx1">
                    <a:lumMod val="75000"/>
                    <a:lumOff val="25000"/>
                  </a:schemeClr>
                </a:solidFill>
              </a:defRPr>
            </a:lvl1pPr>
          </a:lstStyle>
          <a:p>
            <a:r>
              <a:rPr lang="en-US" dirty="0"/>
              <a:t>Teachers’ </a:t>
            </a:r>
            <a:br>
              <a:rPr lang="en-US" dirty="0"/>
            </a:br>
            <a:r>
              <a:rPr lang="en-US" dirty="0"/>
              <a:t>Interest and commitment </a:t>
            </a:r>
          </a:p>
        </p:txBody>
      </p:sp>
      <p:sp>
        <p:nvSpPr>
          <p:cNvPr id="27" name="TextBox 26">
            <a:extLst>
              <a:ext uri="{FF2B5EF4-FFF2-40B4-BE49-F238E27FC236}">
                <a16:creationId xmlns:a16="http://schemas.microsoft.com/office/drawing/2014/main" id="{7286D1A2-0050-221D-3180-F7F2ACDC77A5}"/>
              </a:ext>
            </a:extLst>
          </p:cNvPr>
          <p:cNvSpPr txBox="1"/>
          <p:nvPr/>
        </p:nvSpPr>
        <p:spPr>
          <a:xfrm>
            <a:off x="3184849" y="4106350"/>
            <a:ext cx="2542066" cy="600164"/>
          </a:xfrm>
          <a:prstGeom prst="rect">
            <a:avLst/>
          </a:prstGeom>
          <a:noFill/>
        </p:spPr>
        <p:txBody>
          <a:bodyPr wrap="square">
            <a:spAutoFit/>
          </a:bodyPr>
          <a:lstStyle/>
          <a:p>
            <a:r>
              <a:rPr lang="en-US" sz="1100" b="0" i="0" u="none" strike="noStrike" dirty="0">
                <a:solidFill>
                  <a:srgbClr val="000000"/>
                </a:solidFill>
                <a:effectLst/>
              </a:rPr>
              <a:t>scientific literacy </a:t>
            </a:r>
          </a:p>
          <a:p>
            <a:r>
              <a:rPr lang="en-US" sz="1100" b="0" i="0" u="none" strike="noStrike" dirty="0">
                <a:solidFill>
                  <a:srgbClr val="000000"/>
                </a:solidFill>
                <a:effectLst/>
              </a:rPr>
              <a:t>interest in science</a:t>
            </a:r>
          </a:p>
          <a:p>
            <a:r>
              <a:rPr lang="en-US" sz="1100" dirty="0">
                <a:solidFill>
                  <a:srgbClr val="000000"/>
                </a:solidFill>
              </a:rPr>
              <a:t>(parents/families)</a:t>
            </a:r>
            <a:r>
              <a:rPr lang="en-US" sz="1100" b="0" i="0" u="none" strike="noStrike" dirty="0">
                <a:solidFill>
                  <a:srgbClr val="000000"/>
                </a:solidFill>
                <a:effectLst/>
              </a:rPr>
              <a:t> </a:t>
            </a:r>
            <a:r>
              <a:rPr lang="en-GB" sz="1100" b="0" i="0" u="none" strike="noStrike" dirty="0">
                <a:solidFill>
                  <a:srgbClr val="000000"/>
                </a:solidFill>
                <a:effectLst/>
              </a:rPr>
              <a:t> </a:t>
            </a:r>
            <a:endParaRPr lang="en-US" sz="1100" dirty="0">
              <a:solidFill>
                <a:schemeClr val="tx1">
                  <a:lumMod val="75000"/>
                  <a:lumOff val="25000"/>
                </a:schemeClr>
              </a:solidFill>
            </a:endParaRPr>
          </a:p>
        </p:txBody>
      </p:sp>
      <p:sp>
        <p:nvSpPr>
          <p:cNvPr id="31" name="TextBox 30">
            <a:extLst>
              <a:ext uri="{FF2B5EF4-FFF2-40B4-BE49-F238E27FC236}">
                <a16:creationId xmlns:a16="http://schemas.microsoft.com/office/drawing/2014/main" id="{3F78CF1C-1107-05B2-85D6-619CECB5E2CF}"/>
              </a:ext>
            </a:extLst>
          </p:cNvPr>
          <p:cNvSpPr txBox="1"/>
          <p:nvPr/>
        </p:nvSpPr>
        <p:spPr>
          <a:xfrm>
            <a:off x="7987224" y="4971785"/>
            <a:ext cx="1390830" cy="307777"/>
          </a:xfrm>
          <a:prstGeom prst="rect">
            <a:avLst/>
          </a:prstGeom>
          <a:noFill/>
        </p:spPr>
        <p:txBody>
          <a:bodyPr wrap="none" rtlCol="0">
            <a:spAutoFit/>
          </a:bodyPr>
          <a:lstStyle/>
          <a:p>
            <a:r>
              <a:rPr lang="en-US" sz="1400" dirty="0"/>
              <a:t>Influence EU call</a:t>
            </a:r>
          </a:p>
        </p:txBody>
      </p:sp>
      <p:pic>
        <p:nvPicPr>
          <p:cNvPr id="3076" name="Picture 4" descr="Delphi Method: Definition, Steps, and Importance of Delphi Method">
            <a:extLst>
              <a:ext uri="{FF2B5EF4-FFF2-40B4-BE49-F238E27FC236}">
                <a16:creationId xmlns:a16="http://schemas.microsoft.com/office/drawing/2014/main" id="{16398ACC-187B-A0C1-877B-1D041FDFA0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1484" y="538508"/>
            <a:ext cx="5225143" cy="214646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57CCAB16-490D-52AA-1EB3-887ADD92A904}"/>
              </a:ext>
            </a:extLst>
          </p:cNvPr>
          <p:cNvSpPr txBox="1"/>
          <p:nvPr/>
        </p:nvSpPr>
        <p:spPr>
          <a:xfrm rot="20498320">
            <a:off x="2174474" y="596235"/>
            <a:ext cx="1512404" cy="646331"/>
          </a:xfrm>
          <a:prstGeom prst="rect">
            <a:avLst/>
          </a:prstGeom>
          <a:noFill/>
        </p:spPr>
        <p:txBody>
          <a:bodyPr wrap="square" rtlCol="0">
            <a:spAutoFit/>
          </a:bodyPr>
          <a:lstStyle/>
          <a:p>
            <a:r>
              <a:rPr lang="en-US" dirty="0"/>
              <a:t>Template/</a:t>
            </a:r>
            <a:br>
              <a:rPr lang="en-US" dirty="0"/>
            </a:br>
            <a:r>
              <a:rPr lang="en-US" dirty="0"/>
              <a:t>mini-survey</a:t>
            </a:r>
          </a:p>
        </p:txBody>
      </p:sp>
      <p:sp>
        <p:nvSpPr>
          <p:cNvPr id="34" name="TextBox 33">
            <a:extLst>
              <a:ext uri="{FF2B5EF4-FFF2-40B4-BE49-F238E27FC236}">
                <a16:creationId xmlns:a16="http://schemas.microsoft.com/office/drawing/2014/main" id="{41577719-2661-9121-4BC0-B87D1180FE8A}"/>
              </a:ext>
            </a:extLst>
          </p:cNvPr>
          <p:cNvSpPr txBox="1"/>
          <p:nvPr/>
        </p:nvSpPr>
        <p:spPr>
          <a:xfrm rot="20498320">
            <a:off x="3774040" y="693122"/>
            <a:ext cx="1363684" cy="369332"/>
          </a:xfrm>
          <a:prstGeom prst="rect">
            <a:avLst/>
          </a:prstGeom>
          <a:noFill/>
        </p:spPr>
        <p:txBody>
          <a:bodyPr wrap="square" rtlCol="0">
            <a:spAutoFit/>
          </a:bodyPr>
          <a:lstStyle/>
          <a:p>
            <a:r>
              <a:rPr lang="en-US" dirty="0"/>
              <a:t>brainstorm</a:t>
            </a:r>
          </a:p>
        </p:txBody>
      </p:sp>
      <p:sp>
        <p:nvSpPr>
          <p:cNvPr id="35" name="TextBox 34">
            <a:extLst>
              <a:ext uri="{FF2B5EF4-FFF2-40B4-BE49-F238E27FC236}">
                <a16:creationId xmlns:a16="http://schemas.microsoft.com/office/drawing/2014/main" id="{81728870-E32F-50C2-487B-6933F3B798D9}"/>
              </a:ext>
            </a:extLst>
          </p:cNvPr>
          <p:cNvSpPr txBox="1"/>
          <p:nvPr/>
        </p:nvSpPr>
        <p:spPr>
          <a:xfrm rot="20498320">
            <a:off x="6049889" y="739424"/>
            <a:ext cx="1363684" cy="369332"/>
          </a:xfrm>
          <a:prstGeom prst="rect">
            <a:avLst/>
          </a:prstGeom>
          <a:noFill/>
        </p:spPr>
        <p:txBody>
          <a:bodyPr wrap="square" rtlCol="0">
            <a:spAutoFit/>
          </a:bodyPr>
          <a:lstStyle/>
          <a:p>
            <a:r>
              <a:rPr lang="en-US" dirty="0"/>
              <a:t>discussion</a:t>
            </a:r>
          </a:p>
        </p:txBody>
      </p:sp>
      <p:sp>
        <p:nvSpPr>
          <p:cNvPr id="36" name="TextBox 35">
            <a:extLst>
              <a:ext uri="{FF2B5EF4-FFF2-40B4-BE49-F238E27FC236}">
                <a16:creationId xmlns:a16="http://schemas.microsoft.com/office/drawing/2014/main" id="{C92CEB9D-C364-0FB2-20B7-7E0CDCE931C0}"/>
              </a:ext>
            </a:extLst>
          </p:cNvPr>
          <p:cNvSpPr txBox="1"/>
          <p:nvPr/>
        </p:nvSpPr>
        <p:spPr>
          <a:xfrm>
            <a:off x="6637710" y="2312916"/>
            <a:ext cx="1363684" cy="369332"/>
          </a:xfrm>
          <a:prstGeom prst="rect">
            <a:avLst/>
          </a:prstGeom>
          <a:noFill/>
        </p:spPr>
        <p:txBody>
          <a:bodyPr wrap="square" rtlCol="0">
            <a:spAutoFit/>
          </a:bodyPr>
          <a:lstStyle/>
          <a:p>
            <a:r>
              <a:rPr lang="en-US" dirty="0"/>
              <a:t>Delphi</a:t>
            </a:r>
          </a:p>
        </p:txBody>
      </p:sp>
    </p:spTree>
    <p:extLst>
      <p:ext uri="{BB962C8B-B14F-4D97-AF65-F5344CB8AC3E}">
        <p14:creationId xmlns:p14="http://schemas.microsoft.com/office/powerpoint/2010/main" val="625532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8BF136-A7A5-F29D-99B6-CAB31EA94796}"/>
              </a:ext>
            </a:extLst>
          </p:cNvPr>
          <p:cNvPicPr>
            <a:picLocks noChangeAspect="1"/>
          </p:cNvPicPr>
          <p:nvPr/>
        </p:nvPicPr>
        <p:blipFill>
          <a:blip r:embed="rId2"/>
          <a:stretch>
            <a:fillRect/>
          </a:stretch>
        </p:blipFill>
        <p:spPr>
          <a:xfrm>
            <a:off x="0" y="639824"/>
            <a:ext cx="9906000" cy="5578351"/>
          </a:xfrm>
          <a:prstGeom prst="rect">
            <a:avLst/>
          </a:prstGeom>
        </p:spPr>
      </p:pic>
    </p:spTree>
    <p:extLst>
      <p:ext uri="{BB962C8B-B14F-4D97-AF65-F5344CB8AC3E}">
        <p14:creationId xmlns:p14="http://schemas.microsoft.com/office/powerpoint/2010/main" val="3455782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B31208-A347-A212-6522-F23C05DAD2D9}"/>
              </a:ext>
            </a:extLst>
          </p:cNvPr>
          <p:cNvPicPr>
            <a:picLocks noChangeAspect="1"/>
          </p:cNvPicPr>
          <p:nvPr/>
        </p:nvPicPr>
        <p:blipFill>
          <a:blip r:embed="rId2"/>
          <a:stretch>
            <a:fillRect/>
          </a:stretch>
        </p:blipFill>
        <p:spPr>
          <a:xfrm>
            <a:off x="1193800" y="1270000"/>
            <a:ext cx="7518400" cy="4318000"/>
          </a:xfrm>
          <a:prstGeom prst="rect">
            <a:avLst/>
          </a:prstGeom>
        </p:spPr>
      </p:pic>
      <p:sp>
        <p:nvSpPr>
          <p:cNvPr id="4" name="TextBox 3">
            <a:extLst>
              <a:ext uri="{FF2B5EF4-FFF2-40B4-BE49-F238E27FC236}">
                <a16:creationId xmlns:a16="http://schemas.microsoft.com/office/drawing/2014/main" id="{0903C0BC-67E4-98B6-7E69-CE0ADD1AC0E2}"/>
              </a:ext>
            </a:extLst>
          </p:cNvPr>
          <p:cNvSpPr txBox="1"/>
          <p:nvPr/>
        </p:nvSpPr>
        <p:spPr>
          <a:xfrm>
            <a:off x="1971304" y="403761"/>
            <a:ext cx="6531428" cy="523220"/>
          </a:xfrm>
          <a:prstGeom prst="rect">
            <a:avLst/>
          </a:prstGeom>
          <a:noFill/>
        </p:spPr>
        <p:txBody>
          <a:bodyPr wrap="square" rtlCol="0">
            <a:spAutoFit/>
          </a:bodyPr>
          <a:lstStyle/>
          <a:p>
            <a:r>
              <a:rPr lang="en-US" sz="2800" dirty="0"/>
              <a:t>OS Together Agenda</a:t>
            </a:r>
          </a:p>
        </p:txBody>
      </p:sp>
    </p:spTree>
    <p:extLst>
      <p:ext uri="{BB962C8B-B14F-4D97-AF65-F5344CB8AC3E}">
        <p14:creationId xmlns:p14="http://schemas.microsoft.com/office/powerpoint/2010/main" val="268877124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f3d860b-97a0-44a6-bb5f-b175acd50800" xsi:nil="true"/>
    <lcf76f155ced4ddcb4097134ff3c332f xmlns="cef3232c-b6af-437e-ae9f-c6ecd9af8d4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A07B38190BFF541A231F7D62D9BCF00" ma:contentTypeVersion="16" ma:contentTypeDescription="Create a new document." ma:contentTypeScope="" ma:versionID="bad29c4dd174aece2dbff20c7fba5dad">
  <xsd:schema xmlns:xsd="http://www.w3.org/2001/XMLSchema" xmlns:xs="http://www.w3.org/2001/XMLSchema" xmlns:p="http://schemas.microsoft.com/office/2006/metadata/properties" xmlns:ns2="cef3232c-b6af-437e-ae9f-c6ecd9af8d41" xmlns:ns3="ff3d860b-97a0-44a6-bb5f-b175acd50800" targetNamespace="http://schemas.microsoft.com/office/2006/metadata/properties" ma:root="true" ma:fieldsID="ac0bdc30b195d5810fe717eadb7efa94" ns2:_="" ns3:_="">
    <xsd:import namespace="cef3232c-b6af-437e-ae9f-c6ecd9af8d41"/>
    <xsd:import namespace="ff3d860b-97a0-44a6-bb5f-b175acd5080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f3232c-b6af-437e-ae9f-c6ecd9af8d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929ce5d-2fa5-4308-8999-a5e3e62f934a"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3d860b-97a0-44a6-bb5f-b175acd5080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82f8b54-b382-4fad-878f-75cff3530d47}" ma:internalName="TaxCatchAll" ma:showField="CatchAllData" ma:web="ff3d860b-97a0-44a6-bb5f-b175acd508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73310C-240D-4002-947F-F564A63FE718}">
  <ds:schemaRefs>
    <ds:schemaRef ds:uri="2dba001b-e1eb-4918-a0c2-3ab548f18d57"/>
    <ds:schemaRef ds:uri="95479a50-1c4c-442a-930e-70700d299a39"/>
    <ds:schemaRef ds:uri="cef3232c-b6af-437e-ae9f-c6ecd9af8d41"/>
    <ds:schemaRef ds:uri="ff3d860b-97a0-44a6-bb5f-b175acd5080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8363511-B3B8-4D7A-A75A-54D5C308E542}">
  <ds:schemaRefs>
    <ds:schemaRef ds:uri="http://schemas.microsoft.com/sharepoint/v3/contenttype/forms"/>
  </ds:schemaRefs>
</ds:datastoreItem>
</file>

<file path=customXml/itemProps3.xml><?xml version="1.0" encoding="utf-8"?>
<ds:datastoreItem xmlns:ds="http://schemas.openxmlformats.org/officeDocument/2006/customXml" ds:itemID="{CBB09C05-A010-4A30-8DF3-92B6382AAE21}">
  <ds:schemaRefs>
    <ds:schemaRef ds:uri="cef3232c-b6af-437e-ae9f-c6ecd9af8d41"/>
    <ds:schemaRef ds:uri="ff3d860b-97a0-44a6-bb5f-b175acd5080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672</TotalTime>
  <Words>4620</Words>
  <Application>Microsoft Office PowerPoint</Application>
  <PresentationFormat>A4 Paper (210x297 mm)</PresentationFormat>
  <Paragraphs>676</Paragraphs>
  <Slides>43</Slides>
  <Notes>41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Ale.Okada</dc:creator>
  <cp:lastModifiedBy>Alexandros Koukovinis</cp:lastModifiedBy>
  <cp:revision>8</cp:revision>
  <dcterms:created xsi:type="dcterms:W3CDTF">2022-05-26T13:51:06Z</dcterms:created>
  <dcterms:modified xsi:type="dcterms:W3CDTF">2022-07-08T15:53:33Z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0x010100EA07B38190BFF541A231F7D62D9BCF00</vt:lpwstr>
  </property>
  <property fmtid="{D5CDD505-2E9C-101B-9397-08002B2CF9AE}" pid="3" name="MediaServiceImageTags">
    <vt:lpwstr/>
  </property>
</Properties>
</file>